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6" r:id="rId3"/>
  </p:sldMasterIdLst>
  <p:notesMasterIdLst>
    <p:notesMasterId r:id="rId12"/>
  </p:notesMasterIdLst>
  <p:sldIdLst>
    <p:sldId id="359" r:id="rId4"/>
    <p:sldId id="360" r:id="rId5"/>
    <p:sldId id="361" r:id="rId6"/>
    <p:sldId id="363" r:id="rId7"/>
    <p:sldId id="374" r:id="rId8"/>
    <p:sldId id="369" r:id="rId9"/>
    <p:sldId id="362" r:id="rId10"/>
    <p:sldId id="364" r:id="rId11"/>
    <p:sldId id="376" r:id="rId13"/>
    <p:sldId id="388" r:id="rId14"/>
    <p:sldId id="393" r:id="rId15"/>
    <p:sldId id="365" r:id="rId16"/>
    <p:sldId id="367" r:id="rId17"/>
    <p:sldId id="366" r:id="rId18"/>
    <p:sldId id="368" r:id="rId19"/>
    <p:sldId id="322" r:id="rId20"/>
    <p:sldId id="390" r:id="rId21"/>
    <p:sldId id="391" r:id="rId22"/>
    <p:sldId id="392" r:id="rId23"/>
    <p:sldId id="394" r:id="rId24"/>
    <p:sldId id="395" r:id="rId25"/>
    <p:sldId id="396" r:id="rId26"/>
    <p:sldId id="382" r:id="rId27"/>
    <p:sldId id="338" r:id="rId28"/>
    <p:sldId id="378" r:id="rId29"/>
    <p:sldId id="383" r:id="rId30"/>
    <p:sldId id="387" r:id="rId31"/>
    <p:sldId id="350" r:id="rId32"/>
    <p:sldId id="400" r:id="rId33"/>
    <p:sldId id="384" r:id="rId34"/>
    <p:sldId id="355" r:id="rId35"/>
    <p:sldId id="385" r:id="rId36"/>
    <p:sldId id="386" r:id="rId37"/>
    <p:sldId id="352" r:id="rId38"/>
    <p:sldId id="397" r:id="rId39"/>
    <p:sldId id="398" r:id="rId40"/>
    <p:sldId id="399" r:id="rId41"/>
    <p:sldId id="401" r:id="rId42"/>
    <p:sldId id="402" r:id="rId43"/>
    <p:sldId id="370" r:id="rId44"/>
    <p:sldId id="336" r:id="rId45"/>
    <p:sldId id="389" r:id="rId46"/>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F"/>
    <a:srgbClr val="00773D"/>
    <a:srgbClr val="616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3738" autoAdjust="0"/>
  </p:normalViewPr>
  <p:slideViewPr>
    <p:cSldViewPr>
      <p:cViewPr varScale="1">
        <p:scale>
          <a:sx n="63" d="100"/>
          <a:sy n="63" d="100"/>
        </p:scale>
        <p:origin x="-1134" y="-102"/>
      </p:cViewPr>
      <p:guideLst>
        <p:guide orient="horz"/>
        <p:guide orient="horz" pos="3840"/>
        <p:guide orient="horz" pos="624"/>
        <p:guide orient="horz" pos="336"/>
        <p:guide orient="horz" pos="2160"/>
        <p:guide orient="horz" pos="752"/>
        <p:guide pos="3716"/>
        <p:guide pos="340"/>
        <p:guide pos="6237"/>
        <p:guide pos="6464"/>
        <p:guide pos="6577"/>
        <p:guide pos="1247"/>
        <p:guide pos="5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SAE\SAE%20&#20135;&#21697;&#36164;&#26009;\SAE%20&#33616;&#36141;&#25253;&#21578;&#12289;&#36328;&#23398;&#31185;&#30740;&#31350;&#39046;&#22495;\SAE%20&#36328;&#23398;&#31185;&#28909;&#28857;&#30740;&#31350;&#39046;&#22495;%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cap="none" spc="20" baseline="0">
                <a:solidFill>
                  <a:schemeClr val="tx1">
                    <a:lumMod val="50000"/>
                    <a:lumOff val="50000"/>
                  </a:schemeClr>
                </a:solidFill>
                <a:latin typeface="+mn-lt"/>
                <a:ea typeface="+mn-ea"/>
                <a:cs typeface="+mn-cs"/>
              </a:defRPr>
            </a:pPr>
            <a:r>
              <a:rPr lang="en-US" altLang="zh-CN" sz="1400" b="1" dirty="0">
                <a:solidFill>
                  <a:schemeClr val="tx1"/>
                </a:solidFill>
              </a:rPr>
              <a:t>2015</a:t>
            </a:r>
            <a:r>
              <a:rPr lang="zh-CN" altLang="en-US" sz="1400" b="1" dirty="0">
                <a:solidFill>
                  <a:schemeClr val="tx1"/>
                </a:solidFill>
              </a:rPr>
              <a:t>年</a:t>
            </a:r>
            <a:r>
              <a:rPr lang="en-US" altLang="zh-CN" sz="1400" b="1" dirty="0">
                <a:solidFill>
                  <a:schemeClr val="tx1"/>
                </a:solidFill>
              </a:rPr>
              <a:t>-2016</a:t>
            </a:r>
            <a:r>
              <a:rPr lang="zh-CN" altLang="en-US" sz="1400" b="1" dirty="0">
                <a:solidFill>
                  <a:schemeClr val="tx1"/>
                </a:solidFill>
              </a:rPr>
              <a:t>年</a:t>
            </a:r>
            <a:r>
              <a:rPr lang="en-US" altLang="zh-CN" sz="1400" b="1" dirty="0">
                <a:solidFill>
                  <a:schemeClr val="tx1"/>
                </a:solidFill>
              </a:rPr>
              <a:t>5</a:t>
            </a:r>
            <a:r>
              <a:rPr lang="zh-CN" altLang="en-US" sz="1400" b="1" dirty="0">
                <a:solidFill>
                  <a:schemeClr val="tx1"/>
                </a:solidFill>
              </a:rPr>
              <a:t>月 </a:t>
            </a:r>
            <a:r>
              <a:rPr lang="en-US" sz="1400" b="1" dirty="0">
                <a:solidFill>
                  <a:schemeClr val="tx1"/>
                </a:solidFill>
              </a:rPr>
              <a:t>SAE </a:t>
            </a:r>
            <a:r>
              <a:rPr lang="zh-CN" altLang="en-US" sz="1400" b="1" dirty="0">
                <a:solidFill>
                  <a:schemeClr val="tx1"/>
                </a:solidFill>
              </a:rPr>
              <a:t>新增出版物内容，各跨学科研究领域占</a:t>
            </a:r>
            <a:r>
              <a:rPr lang="zh-CN" altLang="en-US" sz="1400" b="1" dirty="0" smtClean="0">
                <a:solidFill>
                  <a:schemeClr val="tx1"/>
                </a:solidFill>
              </a:rPr>
              <a:t>比分析</a:t>
            </a:r>
            <a:endParaRPr lang="en-US" sz="1400" b="1"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elete val="1"/>
          </c:dLbls>
          <c:cat>
            <c:strRef>
              <c:f>[Book1]Sheet3!$B$1:$K$1</c:f>
              <c:strCache>
                <c:ptCount val="10"/>
                <c:pt idx="0">
                  <c:v>MECHANICAL</c:v>
                </c:pt>
                <c:pt idx="1">
                  <c:v>ELECTRICAL</c:v>
                </c:pt>
                <c:pt idx="2">
                  <c:v>AERO-AVIATION</c:v>
                </c:pt>
                <c:pt idx="3">
                  <c:v>CIVIL</c:v>
                </c:pt>
                <c:pt idx="4">
                  <c:v>ENVIRON</c:v>
                </c:pt>
                <c:pt idx="5">
                  <c:v>CHEMICAL</c:v>
                </c:pt>
                <c:pt idx="6">
                  <c:v>MATERIALS</c:v>
                </c:pt>
                <c:pt idx="7">
                  <c:v>AGRICULTURAL/BIO</c:v>
                </c:pt>
                <c:pt idx="8">
                  <c:v>BIOENGINEER/BIOMECH</c:v>
                </c:pt>
                <c:pt idx="9">
                  <c:v>MEDICAL</c:v>
                </c:pt>
              </c:strCache>
            </c:strRef>
          </c:cat>
          <c:val>
            <c:numRef>
              <c:f>[Book1]Sheet3!$B$2:$K$2</c:f>
              <c:numCache>
                <c:formatCode>General</c:formatCode>
                <c:ptCount val="10"/>
                <c:pt idx="0">
                  <c:v>3349</c:v>
                </c:pt>
                <c:pt idx="1">
                  <c:v>1333</c:v>
                </c:pt>
                <c:pt idx="2">
                  <c:v>1958</c:v>
                </c:pt>
                <c:pt idx="3">
                  <c:v>1503</c:v>
                </c:pt>
                <c:pt idx="4">
                  <c:v>1776</c:v>
                </c:pt>
                <c:pt idx="5">
                  <c:v>2052</c:v>
                </c:pt>
                <c:pt idx="6">
                  <c:v>1270</c:v>
                </c:pt>
                <c:pt idx="7">
                  <c:v>1231</c:v>
                </c:pt>
                <c:pt idx="8">
                  <c:v>800</c:v>
                </c:pt>
                <c:pt idx="9">
                  <c:v>475</c:v>
                </c:pt>
              </c:numCache>
            </c:numRef>
          </c:val>
        </c:ser>
        <c:dLbls>
          <c:showLegendKey val="0"/>
          <c:showVal val="0"/>
          <c:showCatName val="0"/>
          <c:showSerName val="0"/>
          <c:showPercent val="0"/>
          <c:showBubbleSize val="0"/>
        </c:dLbls>
        <c:gapWidth val="219"/>
        <c:overlap val="-27"/>
        <c:axId val="188281984"/>
        <c:axId val="188283520"/>
      </c:barChart>
      <c:lineChart>
        <c:grouping val="standard"/>
        <c:varyColors val="0"/>
        <c:ser>
          <c:idx val="1"/>
          <c:order val="1"/>
          <c:spPr>
            <a:ln w="15875" cap="rnd" cmpd="sng" algn="ctr">
              <a:solidFill>
                <a:schemeClr val="accent2"/>
              </a:solidFill>
              <a:prstDash val="solid"/>
              <a:round/>
            </a:ln>
            <a:effectLst/>
          </c:spPr>
          <c:marker>
            <c:symbol val="none"/>
          </c:marker>
          <c:dLbls>
            <c:delete val="1"/>
          </c:dLbls>
          <c:cat>
            <c:strRef>
              <c:f>[Book1]Sheet3!$B$1:$K$1</c:f>
              <c:strCache>
                <c:ptCount val="10"/>
                <c:pt idx="0">
                  <c:v>MECHANICAL</c:v>
                </c:pt>
                <c:pt idx="1">
                  <c:v>ELECTRICAL</c:v>
                </c:pt>
                <c:pt idx="2">
                  <c:v>AERO-AVIATION</c:v>
                </c:pt>
                <c:pt idx="3">
                  <c:v>CIVIL</c:v>
                </c:pt>
                <c:pt idx="4">
                  <c:v>ENVIRON</c:v>
                </c:pt>
                <c:pt idx="5">
                  <c:v>CHEMICAL</c:v>
                </c:pt>
                <c:pt idx="6">
                  <c:v>MATERIALS</c:v>
                </c:pt>
                <c:pt idx="7">
                  <c:v>AGRICULTURAL/BIO</c:v>
                </c:pt>
                <c:pt idx="8">
                  <c:v>BIOENGINEER/BIOMECH</c:v>
                </c:pt>
                <c:pt idx="9">
                  <c:v>MEDICAL</c:v>
                </c:pt>
              </c:strCache>
            </c:strRef>
          </c:cat>
          <c:val>
            <c:numRef>
              <c:f>[Book1]Sheet3!$B$3:$K$3</c:f>
              <c:numCache>
                <c:formatCode>General</c:formatCode>
                <c:ptCount val="10"/>
                <c:pt idx="0">
                  <c:v>0.482634385358121</c:v>
                </c:pt>
                <c:pt idx="1">
                  <c:v>0.192102608445021</c:v>
                </c:pt>
                <c:pt idx="2">
                  <c:v>0.282173223807466</c:v>
                </c:pt>
                <c:pt idx="3">
                  <c:v>0.216601815823606</c:v>
                </c:pt>
                <c:pt idx="4">
                  <c:v>0.255944660613921</c:v>
                </c:pt>
                <c:pt idx="5">
                  <c:v>0.295719844357977</c:v>
                </c:pt>
                <c:pt idx="6">
                  <c:v>0.183023490416487</c:v>
                </c:pt>
                <c:pt idx="7">
                  <c:v>0.177403084017871</c:v>
                </c:pt>
                <c:pt idx="8">
                  <c:v>0.115290387663929</c:v>
                </c:pt>
                <c:pt idx="9">
                  <c:v>0.0684536676754576</c:v>
                </c:pt>
              </c:numCache>
            </c:numRef>
          </c:val>
          <c:smooth val="0"/>
        </c:ser>
        <c:dLbls>
          <c:showLegendKey val="0"/>
          <c:showVal val="0"/>
          <c:showCatName val="0"/>
          <c:showSerName val="0"/>
          <c:showPercent val="0"/>
          <c:showBubbleSize val="0"/>
        </c:dLbls>
        <c:marker val="0"/>
        <c:smooth val="0"/>
        <c:axId val="188430976"/>
        <c:axId val="188429056"/>
      </c:lineChart>
      <c:catAx>
        <c:axId val="188281984"/>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8283520"/>
        <c:crosses val="autoZero"/>
        <c:auto val="1"/>
        <c:lblAlgn val="ctr"/>
        <c:lblOffset val="100"/>
        <c:noMultiLvlLbl val="0"/>
      </c:catAx>
      <c:valAx>
        <c:axId val="188283520"/>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lang="zh-CN" sz="900" b="0" i="0" u="none" strike="noStrike" kern="1200" cap="all" baseline="0">
                    <a:solidFill>
                      <a:schemeClr val="tx1">
                        <a:lumMod val="50000"/>
                        <a:lumOff val="50000"/>
                      </a:schemeClr>
                    </a:solidFill>
                    <a:latin typeface="+mn-lt"/>
                    <a:ea typeface="+mn-ea"/>
                    <a:cs typeface="+mn-cs"/>
                  </a:defRPr>
                </a:pPr>
                <a:r>
                  <a:rPr lang="en-US"/>
                  <a:t># of Products</a:t>
                </a:r>
                <a:endParaRPr lang="en-US"/>
              </a:p>
            </c:rich>
          </c:tx>
          <c:layout/>
          <c:overlay val="0"/>
          <c:spPr>
            <a:noFill/>
            <a:ln>
              <a:noFill/>
            </a:ln>
            <a:effectLst/>
          </c:spPr>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p>
        </c:txPr>
        <c:crossAx val="188281984"/>
        <c:crosses val="autoZero"/>
        <c:crossBetween val="between"/>
      </c:valAx>
      <c:catAx>
        <c:axId val="188430976"/>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8429056"/>
        <c:crosses val="autoZero"/>
        <c:auto val="1"/>
        <c:lblAlgn val="ctr"/>
        <c:lblOffset val="100"/>
        <c:noMultiLvlLbl val="0"/>
      </c:catAx>
      <c:valAx>
        <c:axId val="188429056"/>
        <c:scaling>
          <c:orientation val="minMax"/>
        </c:scaling>
        <c:delete val="0"/>
        <c:axPos val="r"/>
        <c:title>
          <c:tx>
            <c:rich>
              <a:bodyPr rot="-5400000" spcFirstLastPara="1" vertOverflow="ellipsis" vert="horz" wrap="square" anchor="ctr" anchorCtr="1"/>
              <a:lstStyle/>
              <a:p>
                <a:pPr>
                  <a:defRPr lang="zh-CN" sz="900" b="0" i="0" u="none" strike="noStrike" kern="1200" cap="all" baseline="0">
                    <a:solidFill>
                      <a:schemeClr val="tx1">
                        <a:lumMod val="50000"/>
                        <a:lumOff val="50000"/>
                      </a:schemeClr>
                    </a:solidFill>
                    <a:latin typeface="+mn-lt"/>
                    <a:ea typeface="+mn-ea"/>
                    <a:cs typeface="+mn-cs"/>
                  </a:defRPr>
                </a:pPr>
                <a:r>
                  <a:rPr lang="en-US"/>
                  <a:t>% of Depth in 2015-2016 Portfolio</a:t>
                </a:r>
                <a:endParaRPr lang="en-US"/>
              </a:p>
            </c:rich>
          </c:tx>
          <c:layout/>
          <c:overlay val="0"/>
          <c:spPr>
            <a:noFill/>
            <a:ln>
              <a:noFill/>
            </a:ln>
            <a:effectLst/>
          </c:spPr>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p>
        </c:txPr>
        <c:crossAx val="188430976"/>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01BC3-3D0F-4774-B7D6-DA2F40498026}" type="datetimeFigureOut">
              <a:rPr lang="en-US" smtClean="0"/>
            </a:fld>
            <a:endParaRPr lang="en-US" dirty="0"/>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4A1DC-1111-4AD5-8D41-B86459B9459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8663" y="685800"/>
            <a:ext cx="5400675" cy="3429000"/>
          </a:xfrm>
        </p:spPr>
      </p:sp>
      <p:sp>
        <p:nvSpPr>
          <p:cNvPr id="3" name="备注占位符 2"/>
          <p:cNvSpPr>
            <a:spLocks noGrp="1"/>
          </p:cNvSpPr>
          <p:nvPr>
            <p:ph type="body" idx="1"/>
          </p:nvPr>
        </p:nvSpPr>
        <p:spPr/>
        <p:txBody>
          <a:bodyPr>
            <a:normAutofit/>
          </a:bodyPr>
          <a:lstStyle/>
          <a:p>
            <a:r>
              <a:rPr lang="zh-CN" altLang="en-US" dirty="0" smtClean="0"/>
              <a:t>收录了</a:t>
            </a:r>
            <a:r>
              <a:rPr lang="en-US" altLang="zh-CN" dirty="0" smtClean="0"/>
              <a:t>SAE</a:t>
            </a:r>
            <a:r>
              <a:rPr lang="zh-CN" altLang="en-US" dirty="0" smtClean="0"/>
              <a:t>学会自</a:t>
            </a:r>
            <a:r>
              <a:rPr lang="en-US" altLang="zh-CN" dirty="0" smtClean="0"/>
              <a:t>1906</a:t>
            </a:r>
            <a:r>
              <a:rPr lang="zh-CN" altLang="en-US" dirty="0" smtClean="0"/>
              <a:t>年以来历年组织的会议、展览、论坛和研讨会发布的技术文章与最新研究成果报告，皆由专家撰写并同行评审，涉及机械工程、汽车工业、航空航天和商用车领域，包括测试结果、比较研究、方法论、案例研究、最佳实践以及更多其他内容。例如：</a:t>
            </a:r>
            <a:r>
              <a:rPr lang="en-US" altLang="zh-CN" dirty="0" smtClean="0"/>
              <a:t>SAE-</a:t>
            </a:r>
            <a:r>
              <a:rPr lang="zh-CN" altLang="en-US" dirty="0" smtClean="0"/>
              <a:t>同济 </a:t>
            </a:r>
            <a:r>
              <a:rPr lang="en-US" altLang="zh-CN" dirty="0" smtClean="0"/>
              <a:t>2016 </a:t>
            </a:r>
            <a:r>
              <a:rPr lang="zh-CN" altLang="en-US" dirty="0" smtClean="0"/>
              <a:t>智能汽车驾驶技术研讨会、</a:t>
            </a:r>
            <a:r>
              <a:rPr lang="en-US" altLang="zh-CN" dirty="0" smtClean="0"/>
              <a:t>SAE</a:t>
            </a:r>
            <a:r>
              <a:rPr lang="zh-CN" altLang="en-US" dirty="0" smtClean="0"/>
              <a:t>历年的全球汽车年会与展览、高效内燃机技术研讨会、汽车电气化与智能化技术论坛、航空年会与展览会、全球航空技术年会与展览等。</a:t>
            </a:r>
            <a:endParaRPr lang="zh-CN" altLang="en-US" dirty="0"/>
          </a:p>
        </p:txBody>
      </p:sp>
      <p:sp>
        <p:nvSpPr>
          <p:cNvPr id="4" name="灯片编号占位符 3"/>
          <p:cNvSpPr>
            <a:spLocks noGrp="1"/>
          </p:cNvSpPr>
          <p:nvPr>
            <p:ph type="sldNum" sz="quarter" idx="10"/>
          </p:nvPr>
        </p:nvSpPr>
        <p:spPr/>
        <p:txBody>
          <a:bodyPr/>
          <a:lstStyle/>
          <a:p>
            <a:fld id="{8CD4A1DC-1111-4AD5-8D41-B86459B94599}"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8663" y="685800"/>
            <a:ext cx="5400675" cy="3429000"/>
          </a:xfrm>
        </p:spPr>
      </p:sp>
      <p:sp>
        <p:nvSpPr>
          <p:cNvPr id="3" name="备注占位符 2"/>
          <p:cNvSpPr>
            <a:spLocks noGrp="1"/>
          </p:cNvSpPr>
          <p:nvPr>
            <p:ph type="body" idx="1"/>
          </p:nvPr>
        </p:nvSpPr>
        <p:spPr/>
        <p:txBody>
          <a:bodyPr>
            <a:normAutofit/>
          </a:bodyPr>
          <a:lstStyle/>
          <a:p>
            <a:r>
              <a:rPr lang="zh-CN" altLang="en-US" dirty="0" smtClean="0"/>
              <a:t>收录了</a:t>
            </a:r>
            <a:r>
              <a:rPr lang="en-US" altLang="zh-CN" dirty="0" smtClean="0"/>
              <a:t>SAE</a:t>
            </a:r>
            <a:r>
              <a:rPr lang="zh-CN" altLang="en-US" dirty="0" smtClean="0"/>
              <a:t>学会自</a:t>
            </a:r>
            <a:r>
              <a:rPr lang="en-US" altLang="zh-CN" dirty="0" smtClean="0"/>
              <a:t>1906</a:t>
            </a:r>
            <a:r>
              <a:rPr lang="zh-CN" altLang="en-US" dirty="0" smtClean="0"/>
              <a:t>年以来历年组织的会议、展览、论坛和研讨会发布的技术文章与最新研究成果报告，皆由专家撰写并同行评审，涉及机械工程、汽车工业、航空航天和商用车领域，包括测试结果、比较研究、方法论、案例研究、最佳实践以及更多其他内容。例如：</a:t>
            </a:r>
            <a:r>
              <a:rPr lang="en-US" altLang="zh-CN" dirty="0" smtClean="0"/>
              <a:t>SAE-</a:t>
            </a:r>
            <a:r>
              <a:rPr lang="zh-CN" altLang="en-US" dirty="0" smtClean="0"/>
              <a:t>同济 </a:t>
            </a:r>
            <a:r>
              <a:rPr lang="en-US" altLang="zh-CN" dirty="0" smtClean="0"/>
              <a:t>2016 </a:t>
            </a:r>
            <a:r>
              <a:rPr lang="zh-CN" altLang="en-US" dirty="0" smtClean="0"/>
              <a:t>智能汽车驾驶技术研讨会、</a:t>
            </a:r>
            <a:r>
              <a:rPr lang="en-US" altLang="zh-CN" dirty="0" smtClean="0"/>
              <a:t>SAE</a:t>
            </a:r>
            <a:r>
              <a:rPr lang="zh-CN" altLang="en-US" dirty="0" smtClean="0"/>
              <a:t>历年的全球汽车年会与展览、高效内燃机技术研讨会、汽车电气化与智能化技术论坛、航空年会与展览会、全球航空技术年会与展览等。</a:t>
            </a:r>
            <a:endParaRPr lang="zh-CN" altLang="en-US" dirty="0"/>
          </a:p>
        </p:txBody>
      </p:sp>
      <p:sp>
        <p:nvSpPr>
          <p:cNvPr id="4" name="灯片编号占位符 3"/>
          <p:cNvSpPr>
            <a:spLocks noGrp="1"/>
          </p:cNvSpPr>
          <p:nvPr>
            <p:ph type="sldNum" sz="quarter" idx="10"/>
          </p:nvPr>
        </p:nvSpPr>
        <p:spPr/>
        <p:txBody>
          <a:bodyPr/>
          <a:lstStyle/>
          <a:p>
            <a:fld id="{8CD4A1DC-1111-4AD5-8D41-B86459B94599}"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28663" y="685800"/>
            <a:ext cx="5400675" cy="3429000"/>
          </a:xfrm>
        </p:spPr>
      </p:sp>
      <p:sp>
        <p:nvSpPr>
          <p:cNvPr id="3" name="备注占位符 2"/>
          <p:cNvSpPr>
            <a:spLocks noGrp="1"/>
          </p:cNvSpPr>
          <p:nvPr>
            <p:ph type="body" idx="1"/>
          </p:nvPr>
        </p:nvSpPr>
        <p:spPr/>
        <p:txBody>
          <a:bodyPr>
            <a:normAutofit/>
          </a:bodyPr>
          <a:lstStyle/>
          <a:p>
            <a:pPr>
              <a:lnSpc>
                <a:spcPct val="150000"/>
              </a:lnSpc>
            </a:pPr>
            <a:r>
              <a:rPr lang="en-US" altLang="zh-CN" dirty="0" smtClean="0"/>
              <a:t>2016</a:t>
            </a:r>
            <a:r>
              <a:rPr lang="zh-CN" altLang="en-US" dirty="0" smtClean="0"/>
              <a:t>年</a:t>
            </a:r>
            <a:r>
              <a:rPr lang="en-US" altLang="zh-CN" dirty="0" smtClean="0"/>
              <a:t>6</a:t>
            </a:r>
            <a:r>
              <a:rPr lang="zh-CN" altLang="en-US" dirty="0" smtClean="0"/>
              <a:t>月，</a:t>
            </a:r>
            <a:r>
              <a:rPr lang="en-US" altLang="zh-CN" dirty="0" smtClean="0"/>
              <a:t>SAE </a:t>
            </a:r>
            <a:r>
              <a:rPr lang="zh-CN" altLang="en-US" dirty="0" smtClean="0"/>
              <a:t>出版社启用了新版的使用平台：</a:t>
            </a:r>
            <a:r>
              <a:rPr lang="en-US" altLang="zh-CN" b="1" dirty="0" smtClean="0"/>
              <a:t>SAE MOBILUS</a:t>
            </a:r>
            <a:r>
              <a:rPr lang="zh-CN" altLang="en-US" dirty="0" smtClean="0"/>
              <a:t>，为数字图书馆用户提供一系列新功能和新体验。</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CD4A1DC-1111-4AD5-8D41-B86459B9459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40067" y="1193800"/>
            <a:ext cx="6567221" cy="1253699"/>
          </a:xfrm>
        </p:spPr>
        <p:txBody>
          <a:bodyPr anchor="b"/>
          <a:lstStyle>
            <a:lvl1pPr>
              <a:defRPr sz="2100" cap="all" baseline="0">
                <a:solidFill>
                  <a:schemeClr val="accent1"/>
                </a:solidFill>
              </a:defRPr>
            </a:lvl1pPr>
          </a:lstStyle>
          <a:p>
            <a:r>
              <a:rPr lang="en-US" smtClean="0"/>
              <a:t>Click to edit Master title style</a:t>
            </a:r>
            <a:endParaRPr lang="en-US" dirty="0"/>
          </a:p>
        </p:txBody>
      </p:sp>
      <p:sp>
        <p:nvSpPr>
          <p:cNvPr id="5" name="TextBox 4"/>
          <p:cNvSpPr txBox="1"/>
          <p:nvPr userDrawn="1"/>
        </p:nvSpPr>
        <p:spPr>
          <a:xfrm>
            <a:off x="540067" y="585216"/>
            <a:ext cx="6567221" cy="184666"/>
          </a:xfrm>
          <a:prstGeom prst="rect">
            <a:avLst/>
          </a:prstGeom>
          <a:noFill/>
        </p:spPr>
        <p:txBody>
          <a:bodyPr wrap="square" lIns="0" tIns="0" rIns="0" bIns="0" rtlCol="0">
            <a:spAutoFit/>
          </a:bodyPr>
          <a:lstStyle/>
          <a:p>
            <a:r>
              <a:rPr lang="en-US" sz="1200" b="1" dirty="0" smtClean="0">
                <a:latin typeface="+mj-lt"/>
              </a:rPr>
              <a:t>SAE INTERNATIONAL</a:t>
            </a:r>
            <a:endParaRPr lang="en-US" sz="1200" b="1" dirty="0">
              <a:latin typeface="+mj-lt"/>
            </a:endParaRPr>
          </a:p>
        </p:txBody>
      </p:sp>
      <p:sp>
        <p:nvSpPr>
          <p:cNvPr id="6" name="Subtitle 2"/>
          <p:cNvSpPr>
            <a:spLocks noGrp="1"/>
          </p:cNvSpPr>
          <p:nvPr>
            <p:ph type="subTitle" idx="1" hasCustomPrompt="1"/>
          </p:nvPr>
        </p:nvSpPr>
        <p:spPr>
          <a:xfrm>
            <a:off x="540068" y="2511189"/>
            <a:ext cx="6570821" cy="3589044"/>
          </a:xfrm>
        </p:spPr>
        <p:txBody>
          <a:bodyPr>
            <a:noAutofit/>
          </a:bodyPr>
          <a:lstStyle>
            <a:lvl1pPr marL="0" indent="0" algn="l">
              <a:buNone/>
              <a:defRPr sz="2100" b="0" cap="none" baseline="0">
                <a:solidFill>
                  <a:schemeClr val="accent1"/>
                </a:solidFill>
              </a:defRPr>
            </a:lvl1pPr>
            <a:lvl2pPr marL="0" indent="0" algn="l">
              <a:buNone/>
              <a:defRPr sz="2100">
                <a:solidFill>
                  <a:schemeClr val="accent1"/>
                </a:solidFill>
              </a:defRPr>
            </a:lvl2pPr>
            <a:lvl3pPr marL="0" indent="0" algn="l">
              <a:buNone/>
              <a:defRPr sz="2100">
                <a:solidFill>
                  <a:schemeClr val="accent1"/>
                </a:solidFill>
              </a:defRPr>
            </a:lvl3pPr>
            <a:lvl4pPr marL="0" indent="0" algn="l">
              <a:buNone/>
              <a:defRPr sz="2100">
                <a:solidFill>
                  <a:schemeClr val="accent1"/>
                </a:solidFill>
              </a:defRPr>
            </a:lvl4pPr>
            <a:lvl5pPr marL="0" indent="0" algn="l">
              <a:buNone/>
              <a:defRPr sz="2100">
                <a:solidFill>
                  <a:schemeClr val="accent1"/>
                </a:solidFill>
              </a:defRPr>
            </a:lvl5pPr>
            <a:lvl6pPr marL="0" indent="0" algn="l">
              <a:spcBef>
                <a:spcPts val="0"/>
              </a:spcBef>
              <a:buNone/>
              <a:defRPr sz="2100">
                <a:solidFill>
                  <a:schemeClr val="accent1"/>
                </a:solidFill>
              </a:defRPr>
            </a:lvl6pPr>
            <a:lvl7pPr marL="0" indent="0" algn="l">
              <a:spcBef>
                <a:spcPts val="0"/>
              </a:spcBef>
              <a:buNone/>
              <a:defRPr sz="2100">
                <a:solidFill>
                  <a:schemeClr val="accent1"/>
                </a:solidFill>
              </a:defRPr>
            </a:lvl7pPr>
            <a:lvl8pPr marL="0" indent="0" algn="l">
              <a:spcBef>
                <a:spcPts val="0"/>
              </a:spcBef>
              <a:buNone/>
              <a:defRPr sz="2100">
                <a:solidFill>
                  <a:schemeClr val="accent1"/>
                </a:solidFill>
              </a:defRPr>
            </a:lvl8pPr>
            <a:lvl9pPr marL="0" indent="0" algn="l">
              <a:spcBef>
                <a:spcPts val="0"/>
              </a:spcBef>
              <a:buNone/>
              <a:defRPr sz="2100">
                <a:solidFill>
                  <a:schemeClr val="accent1"/>
                </a:solidFill>
              </a:defRPr>
            </a:lvl9pPr>
          </a:lstStyle>
          <a:p>
            <a:pPr lvl="0"/>
            <a:r>
              <a:rPr lang="en-US" sz="2100" dirty="0" smtClean="0"/>
              <a:t>Click to edit subhead</a:t>
            </a:r>
            <a:endParaRPr lang="en-US" sz="2100" dirty="0" smtClean="0"/>
          </a:p>
        </p:txBody>
      </p:sp>
      <p:pic>
        <p:nvPicPr>
          <p:cNvPr id="11" name="Picture 10" descr="sae_sg_dbl_rgb_wht.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5319624" y="1362462"/>
            <a:ext cx="6934199" cy="42092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540068" y="1214965"/>
            <a:ext cx="9721215"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11" name="TextBox 10"/>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third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FOOTER CHANGED UNDER INSERT&gt;HEADER &amp; FOOTER</a:t>
            </a:r>
            <a:endParaRPr lang="en-US" dirty="0"/>
          </a:p>
        </p:txBody>
      </p:sp>
      <p:sp>
        <p:nvSpPr>
          <p:cNvPr id="4" name="Slide Number Placeholder 3"/>
          <p:cNvSpPr>
            <a:spLocks noGrp="1"/>
          </p:cNvSpPr>
          <p:nvPr>
            <p:ph type="sldNum" sz="quarter" idx="11"/>
          </p:nvPr>
        </p:nvSpPr>
        <p:spPr/>
        <p:txBody>
          <a:bodyPr/>
          <a:lstStyle/>
          <a:p>
            <a:fld id="{C5A2E38E-3676-4AC9-AE40-117CF2D4B3AC}" type="slidenum">
              <a:rPr lang="en-US" smtClean="0"/>
            </a:fld>
            <a:endParaRPr lang="en-US" dirty="0"/>
          </a:p>
        </p:txBody>
      </p:sp>
      <p:sp>
        <p:nvSpPr>
          <p:cNvPr id="6" name="Content Placeholder 5"/>
          <p:cNvSpPr>
            <a:spLocks noGrp="1"/>
          </p:cNvSpPr>
          <p:nvPr>
            <p:ph sz="quarter" idx="12" hasCustomPrompt="1"/>
          </p:nvPr>
        </p:nvSpPr>
        <p:spPr>
          <a:xfrm>
            <a:off x="540067" y="1214965"/>
            <a:ext cx="3132392"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9" name="Content Placeholder 8"/>
          <p:cNvSpPr>
            <a:spLocks noGrp="1"/>
          </p:cNvSpPr>
          <p:nvPr>
            <p:ph sz="quarter" idx="13" hasCustomPrompt="1"/>
          </p:nvPr>
        </p:nvSpPr>
        <p:spPr>
          <a:xfrm>
            <a:off x="3834479" y="1214965"/>
            <a:ext cx="6426803"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cxnSp>
        <p:nvCxnSpPr>
          <p:cNvPr id="10" name="Straight Connector 9"/>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0067" y="6498338"/>
            <a:ext cx="2516715" cy="123111"/>
          </a:xfrm>
          <a:prstGeom prst="rect">
            <a:avLst/>
          </a:prstGeom>
          <a:noFill/>
        </p:spPr>
        <p:txBody>
          <a:bodyPr wrap="square" lIns="0" tIns="0" rIns="0" bIns="0" rtlCol="0">
            <a:spAutoFit/>
          </a:bodyPr>
          <a:lstStyle/>
          <a:p>
            <a:r>
              <a:rPr lang="en-US" sz="800" b="1" dirty="0" smtClean="0">
                <a:latin typeface="+mj-lt"/>
              </a:rPr>
              <a:t>SAE INTERNATIONAL</a:t>
            </a:r>
            <a:endParaRPr lang="en-US" sz="800" b="1" dirty="0">
              <a:latin typeface="+mj-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 Columns Slide">
    <p:bg>
      <p:bgPr>
        <a:solidFill>
          <a:schemeClr val="accent1"/>
        </a:solidFill>
        <a:effectLst/>
      </p:bgPr>
    </p:bg>
    <p:spTree>
      <p:nvGrpSpPr>
        <p:cNvPr id="1" name=""/>
        <p:cNvGrpSpPr/>
        <p:nvPr/>
      </p:nvGrpSpPr>
      <p:grpSpPr>
        <a:xfrm>
          <a:off x="0" y="0"/>
          <a:ext cx="0" cy="0"/>
          <a:chOff x="0" y="0"/>
          <a:chExt cx="0" cy="0"/>
        </a:xfrm>
      </p:grpSpPr>
      <p:sp>
        <p:nvSpPr>
          <p:cNvPr id="11" name="Freeform 10"/>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FOOTER CHANGED UNDER INSERT&gt;HEADER &amp; FOOTER</a:t>
            </a:r>
            <a:endParaRPr lang="en-US" dirty="0"/>
          </a:p>
        </p:txBody>
      </p:sp>
      <p:sp>
        <p:nvSpPr>
          <p:cNvPr id="4" name="Slide Number Placeholder 3"/>
          <p:cNvSpPr>
            <a:spLocks noGrp="1"/>
          </p:cNvSpPr>
          <p:nvPr>
            <p:ph type="sldNum" sz="quarter" idx="11"/>
          </p:nvPr>
        </p:nvSpPr>
        <p:spPr/>
        <p:txBody>
          <a:bodyPr/>
          <a:lstStyle/>
          <a:p>
            <a:fld id="{C5A2E38E-3676-4AC9-AE40-117CF2D4B3AC}" type="slidenum">
              <a:rPr lang="en-US" smtClean="0"/>
            </a:fld>
            <a:endParaRPr lang="en-US" dirty="0"/>
          </a:p>
        </p:txBody>
      </p:sp>
      <p:sp>
        <p:nvSpPr>
          <p:cNvPr id="6" name="Content Placeholder 5"/>
          <p:cNvSpPr>
            <a:spLocks noGrp="1"/>
          </p:cNvSpPr>
          <p:nvPr>
            <p:ph sz="quarter" idx="12" hasCustomPrompt="1"/>
          </p:nvPr>
        </p:nvSpPr>
        <p:spPr>
          <a:xfrm>
            <a:off x="540068" y="1214965"/>
            <a:ext cx="4784998"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9" name="Content Placeholder 8"/>
          <p:cNvSpPr>
            <a:spLocks noGrp="1"/>
          </p:cNvSpPr>
          <p:nvPr>
            <p:ph sz="quarter" idx="13" hasCustomPrompt="1"/>
          </p:nvPr>
        </p:nvSpPr>
        <p:spPr>
          <a:xfrm>
            <a:off x="5476284" y="1214965"/>
            <a:ext cx="4784998"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cxnSp>
        <p:nvCxnSpPr>
          <p:cNvPr id="10" name="Straight Connector 9"/>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wo-thirds Slide">
    <p:bg>
      <p:bgPr>
        <a:solidFill>
          <a:schemeClr val="accent1"/>
        </a:solidFill>
        <a:effectLst/>
      </p:bgPr>
    </p:bg>
    <p:spTree>
      <p:nvGrpSpPr>
        <p:cNvPr id="1" name=""/>
        <p:cNvGrpSpPr/>
        <p:nvPr/>
      </p:nvGrpSpPr>
      <p:grpSpPr>
        <a:xfrm>
          <a:off x="0" y="0"/>
          <a:ext cx="0" cy="0"/>
          <a:chOff x="0" y="0"/>
          <a:chExt cx="0" cy="0"/>
        </a:xfrm>
      </p:grpSpPr>
      <p:sp>
        <p:nvSpPr>
          <p:cNvPr id="11" name="Freeform 10"/>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FOOTER CHANGED UNDER INSERT&gt;HEADER &amp; FOOTER</a:t>
            </a:r>
            <a:endParaRPr lang="en-US" dirty="0"/>
          </a:p>
        </p:txBody>
      </p:sp>
      <p:sp>
        <p:nvSpPr>
          <p:cNvPr id="4" name="Slide Number Placeholder 3"/>
          <p:cNvSpPr>
            <a:spLocks noGrp="1"/>
          </p:cNvSpPr>
          <p:nvPr>
            <p:ph type="sldNum" sz="quarter" idx="11"/>
          </p:nvPr>
        </p:nvSpPr>
        <p:spPr/>
        <p:txBody>
          <a:bodyPr/>
          <a:lstStyle/>
          <a:p>
            <a:fld id="{C5A2E38E-3676-4AC9-AE40-117CF2D4B3AC}" type="slidenum">
              <a:rPr lang="en-US" smtClean="0"/>
            </a:fld>
            <a:endParaRPr lang="en-US" dirty="0"/>
          </a:p>
        </p:txBody>
      </p:sp>
      <p:sp>
        <p:nvSpPr>
          <p:cNvPr id="6" name="Content Placeholder 5"/>
          <p:cNvSpPr>
            <a:spLocks noGrp="1"/>
          </p:cNvSpPr>
          <p:nvPr>
            <p:ph sz="quarter" idx="12" hasCustomPrompt="1"/>
          </p:nvPr>
        </p:nvSpPr>
        <p:spPr>
          <a:xfrm>
            <a:off x="540068" y="1214965"/>
            <a:ext cx="6426803"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9" name="Content Placeholder 8"/>
          <p:cNvSpPr>
            <a:spLocks noGrp="1"/>
          </p:cNvSpPr>
          <p:nvPr>
            <p:ph sz="quarter" idx="13" hasCustomPrompt="1"/>
          </p:nvPr>
        </p:nvSpPr>
        <p:spPr>
          <a:xfrm>
            <a:off x="7128891" y="1214965"/>
            <a:ext cx="3132392"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cxnSp>
        <p:nvCxnSpPr>
          <p:cNvPr id="10" name="Straight Connector 9"/>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Slide">
    <p:bg>
      <p:bgPr>
        <a:solidFill>
          <a:schemeClr val="accent1"/>
        </a:solidFill>
        <a:effectLst/>
      </p:bgPr>
    </p:bg>
    <p:spTree>
      <p:nvGrpSpPr>
        <p:cNvPr id="1" name=""/>
        <p:cNvGrpSpPr/>
        <p:nvPr/>
      </p:nvGrpSpPr>
      <p:grpSpPr>
        <a:xfrm>
          <a:off x="0" y="0"/>
          <a:ext cx="0" cy="0"/>
          <a:chOff x="0" y="0"/>
          <a:chExt cx="0" cy="0"/>
        </a:xfrm>
      </p:grpSpPr>
      <p:sp>
        <p:nvSpPr>
          <p:cNvPr id="13" name="Freeform 12"/>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hasCustomPrompt="1"/>
          </p:nvPr>
        </p:nvSpPr>
        <p:spPr>
          <a:xfrm>
            <a:off x="540067" y="1219200"/>
            <a:ext cx="3132392"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smtClean="0"/>
          </a:p>
          <a:p>
            <a:pPr lvl="0"/>
            <a:endParaRPr lang="en-US" dirty="0"/>
          </a:p>
        </p:txBody>
      </p:sp>
      <p:sp>
        <p:nvSpPr>
          <p:cNvPr id="19" name="Content Placeholder 18"/>
          <p:cNvSpPr>
            <a:spLocks noGrp="1"/>
          </p:cNvSpPr>
          <p:nvPr>
            <p:ph sz="quarter" idx="14" hasCustomPrompt="1"/>
          </p:nvPr>
        </p:nvSpPr>
        <p:spPr>
          <a:xfrm>
            <a:off x="3834479" y="1219200"/>
            <a:ext cx="3132392"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21" name="Content Placeholder 20"/>
          <p:cNvSpPr>
            <a:spLocks noGrp="1"/>
          </p:cNvSpPr>
          <p:nvPr>
            <p:ph sz="quarter" idx="15" hasCustomPrompt="1"/>
          </p:nvPr>
        </p:nvSpPr>
        <p:spPr>
          <a:xfrm>
            <a:off x="7128891" y="1219200"/>
            <a:ext cx="3132392" cy="48768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2" name="TextBox 11"/>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Bottom Two Columns Slide">
    <p:bg>
      <p:bgPr>
        <a:solidFill>
          <a:schemeClr val="accent1"/>
        </a:solidFill>
        <a:effectLst/>
      </p:bgPr>
    </p:bg>
    <p:spTree>
      <p:nvGrpSpPr>
        <p:cNvPr id="1" name=""/>
        <p:cNvGrpSpPr/>
        <p:nvPr/>
      </p:nvGrpSpPr>
      <p:grpSpPr>
        <a:xfrm>
          <a:off x="0" y="0"/>
          <a:ext cx="0" cy="0"/>
          <a:chOff x="0" y="0"/>
          <a:chExt cx="0" cy="0"/>
        </a:xfrm>
      </p:grpSpPr>
      <p:sp>
        <p:nvSpPr>
          <p:cNvPr id="13" name="Freeform 12"/>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40068" y="1214969"/>
            <a:ext cx="9721215" cy="1674537"/>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p:txBody>
      </p:sp>
      <p:sp>
        <p:nvSpPr>
          <p:cNvPr id="5" name="Footer Placeholder 4"/>
          <p:cNvSpPr>
            <a:spLocks noGrp="1"/>
          </p:cNvSpPr>
          <p:nvPr>
            <p:ph type="ftr" sz="quarter" idx="11"/>
          </p:nvPr>
        </p:nvSpPr>
        <p:spPr/>
        <p:txBody>
          <a:body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3" hasCustomPrompt="1"/>
          </p:nvPr>
        </p:nvSpPr>
        <p:spPr>
          <a:xfrm>
            <a:off x="540068" y="3048000"/>
            <a:ext cx="4784998" cy="30480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7" name="Content Placeholder 16"/>
          <p:cNvSpPr>
            <a:spLocks noGrp="1"/>
          </p:cNvSpPr>
          <p:nvPr>
            <p:ph sz="quarter" idx="14" hasCustomPrompt="1"/>
          </p:nvPr>
        </p:nvSpPr>
        <p:spPr>
          <a:xfrm>
            <a:off x="5476284" y="3048000"/>
            <a:ext cx="4784998" cy="304800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2" name="TextBox 11"/>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Bottom Three Columns Slide">
    <p:bg>
      <p:bgPr>
        <a:solidFill>
          <a:schemeClr val="accent1"/>
        </a:solidFill>
        <a:effectLst/>
      </p:bgPr>
    </p:bg>
    <p:spTree>
      <p:nvGrpSpPr>
        <p:cNvPr id="1" name=""/>
        <p:cNvGrpSpPr/>
        <p:nvPr/>
      </p:nvGrpSpPr>
      <p:grpSpPr>
        <a:xfrm>
          <a:off x="0" y="0"/>
          <a:ext cx="0" cy="0"/>
          <a:chOff x="0" y="0"/>
          <a:chExt cx="0" cy="0"/>
        </a:xfrm>
      </p:grpSpPr>
      <p:sp>
        <p:nvSpPr>
          <p:cNvPr id="14" name="Freeform 13"/>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40068" y="1214969"/>
            <a:ext cx="9721215" cy="2112433"/>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p:txBody>
      </p:sp>
      <p:sp>
        <p:nvSpPr>
          <p:cNvPr id="5" name="Footer Placeholder 4"/>
          <p:cNvSpPr>
            <a:spLocks noGrp="1"/>
          </p:cNvSpPr>
          <p:nvPr>
            <p:ph type="ftr" sz="quarter" idx="11"/>
          </p:nvPr>
        </p:nvSpPr>
        <p:spPr/>
        <p:txBody>
          <a:body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hasCustomPrompt="1"/>
          </p:nvPr>
        </p:nvSpPr>
        <p:spPr>
          <a:xfrm>
            <a:off x="540067" y="3474720"/>
            <a:ext cx="3132392" cy="26212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9" name="Content Placeholder 18"/>
          <p:cNvSpPr>
            <a:spLocks noGrp="1"/>
          </p:cNvSpPr>
          <p:nvPr>
            <p:ph sz="quarter" idx="14" hasCustomPrompt="1"/>
          </p:nvPr>
        </p:nvSpPr>
        <p:spPr>
          <a:xfrm>
            <a:off x="3834479" y="3474720"/>
            <a:ext cx="3132392" cy="26212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21" name="Content Placeholder 20"/>
          <p:cNvSpPr>
            <a:spLocks noGrp="1"/>
          </p:cNvSpPr>
          <p:nvPr>
            <p:ph sz="quarter" idx="15" hasCustomPrompt="1"/>
          </p:nvPr>
        </p:nvSpPr>
        <p:spPr>
          <a:xfrm>
            <a:off x="7128891" y="3474720"/>
            <a:ext cx="3132392" cy="26212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3" name="TextBox 12"/>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Columns with Captions Slide">
    <p:bg>
      <p:bgPr>
        <a:solidFill>
          <a:schemeClr val="accent1"/>
        </a:solidFill>
        <a:effectLst/>
      </p:bgPr>
    </p:bg>
    <p:spTree>
      <p:nvGrpSpPr>
        <p:cNvPr id="1" name=""/>
        <p:cNvGrpSpPr/>
        <p:nvPr/>
      </p:nvGrpSpPr>
      <p:grpSpPr>
        <a:xfrm>
          <a:off x="0" y="0"/>
          <a:ext cx="0" cy="0"/>
          <a:chOff x="0" y="0"/>
          <a:chExt cx="0" cy="0"/>
        </a:xfrm>
      </p:grpSpPr>
      <p:sp>
        <p:nvSpPr>
          <p:cNvPr id="27" name="Freeform 26"/>
          <p:cNvSpPr/>
          <p:nvPr userDrawn="1"/>
        </p:nvSpPr>
        <p:spPr bwMode="hidden">
          <a:xfrm>
            <a:off x="0" y="381000"/>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userDrawn="1"/>
        </p:nvSpPr>
        <p:spPr bwMode="hidden">
          <a:xfrm>
            <a:off x="0" y="2010248"/>
            <a:ext cx="1080135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1" fmla="*/ 0 w 9144000"/>
              <a:gd name="connsiteY0-2" fmla="*/ 0 h 760491"/>
              <a:gd name="connsiteX1-3" fmla="*/ 9144000 w 9144000"/>
              <a:gd name="connsiteY1-4" fmla="*/ 0 h 760491"/>
              <a:gd name="connsiteX2-5" fmla="*/ 9144000 w 9144000"/>
              <a:gd name="connsiteY2-6" fmla="*/ 758952 h 760491"/>
              <a:gd name="connsiteX3-7" fmla="*/ 8872396 w 9144000"/>
              <a:gd name="connsiteY3-8" fmla="*/ 760491 h 760491"/>
              <a:gd name="connsiteX4-9" fmla="*/ 0 w 9144000"/>
              <a:gd name="connsiteY4-10" fmla="*/ 758952 h 760491"/>
              <a:gd name="connsiteX5" fmla="*/ 0 w 9144000"/>
              <a:gd name="connsiteY5" fmla="*/ 0 h 760491"/>
              <a:gd name="connsiteX0-11" fmla="*/ 0 w 9144000"/>
              <a:gd name="connsiteY0-12" fmla="*/ 0 h 760491"/>
              <a:gd name="connsiteX1-13" fmla="*/ 9144000 w 9144000"/>
              <a:gd name="connsiteY1-14" fmla="*/ 0 h 760491"/>
              <a:gd name="connsiteX2-15" fmla="*/ 9144000 w 9144000"/>
              <a:gd name="connsiteY2-16" fmla="*/ 295747 h 760491"/>
              <a:gd name="connsiteX3-17" fmla="*/ 9144000 w 9144000"/>
              <a:gd name="connsiteY3-18" fmla="*/ 758952 h 760491"/>
              <a:gd name="connsiteX4-19" fmla="*/ 8872396 w 9144000"/>
              <a:gd name="connsiteY4-20" fmla="*/ 760491 h 760491"/>
              <a:gd name="connsiteX5-21" fmla="*/ 0 w 9144000"/>
              <a:gd name="connsiteY5-22" fmla="*/ 758952 h 760491"/>
              <a:gd name="connsiteX6" fmla="*/ 0 w 9144000"/>
              <a:gd name="connsiteY6" fmla="*/ 0 h 760491"/>
              <a:gd name="connsiteX0-23" fmla="*/ 0 w 9144000"/>
              <a:gd name="connsiteY0-24" fmla="*/ 0 h 760491"/>
              <a:gd name="connsiteX1-25" fmla="*/ 9144000 w 9144000"/>
              <a:gd name="connsiteY1-26" fmla="*/ 0 h 760491"/>
              <a:gd name="connsiteX2-27" fmla="*/ 9144000 w 9144000"/>
              <a:gd name="connsiteY2-28" fmla="*/ 295747 h 760491"/>
              <a:gd name="connsiteX3-29" fmla="*/ 8872396 w 9144000"/>
              <a:gd name="connsiteY3-30" fmla="*/ 760491 h 760491"/>
              <a:gd name="connsiteX4-31" fmla="*/ 0 w 9144000"/>
              <a:gd name="connsiteY4-32" fmla="*/ 758952 h 760491"/>
              <a:gd name="connsiteX5-33" fmla="*/ 0 w 9144000"/>
              <a:gd name="connsiteY5-34" fmla="*/ 0 h 760491"/>
              <a:gd name="connsiteX0-35" fmla="*/ 0 w 9144000"/>
              <a:gd name="connsiteY0-36" fmla="*/ 0 h 5143500"/>
              <a:gd name="connsiteX1-37" fmla="*/ 9144000 w 9144000"/>
              <a:gd name="connsiteY1-38" fmla="*/ 5143500 h 5143500"/>
              <a:gd name="connsiteX2-39" fmla="*/ 9144000 w 9144000"/>
              <a:gd name="connsiteY2-40" fmla="*/ 295747 h 5143500"/>
              <a:gd name="connsiteX3-41" fmla="*/ 8872396 w 9144000"/>
              <a:gd name="connsiteY3-42" fmla="*/ 760491 h 5143500"/>
              <a:gd name="connsiteX4-43" fmla="*/ 0 w 9144000"/>
              <a:gd name="connsiteY4-44" fmla="*/ 758952 h 5143500"/>
              <a:gd name="connsiteX5-45" fmla="*/ 0 w 9144000"/>
              <a:gd name="connsiteY5-46" fmla="*/ 0 h 5143500"/>
              <a:gd name="connsiteX0-47" fmla="*/ 0 w 9144000"/>
              <a:gd name="connsiteY0-48" fmla="*/ 4847753 h 4847753"/>
              <a:gd name="connsiteX1-49" fmla="*/ 9144000 w 9144000"/>
              <a:gd name="connsiteY1-50" fmla="*/ 4847753 h 4847753"/>
              <a:gd name="connsiteX2-51" fmla="*/ 9144000 w 9144000"/>
              <a:gd name="connsiteY2-52" fmla="*/ 0 h 4847753"/>
              <a:gd name="connsiteX3-53" fmla="*/ 8872396 w 9144000"/>
              <a:gd name="connsiteY3-54" fmla="*/ 464744 h 4847753"/>
              <a:gd name="connsiteX4-55" fmla="*/ 0 w 9144000"/>
              <a:gd name="connsiteY4-56" fmla="*/ 463205 h 4847753"/>
              <a:gd name="connsiteX5-57" fmla="*/ 0 w 9144000"/>
              <a:gd name="connsiteY5-58" fmla="*/ 4847753 h 4847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8" y="182880"/>
            <a:ext cx="9721215" cy="670560"/>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latin typeface="+mj-lt"/>
              </a:rPr>
              <a:t>SAE INTERNATIONAL</a:t>
            </a:r>
            <a:endParaRPr lang="en-US" sz="800" b="1" cap="all" baseline="0" dirty="0">
              <a:latin typeface="+mj-lt"/>
            </a:endParaRPr>
          </a:p>
        </p:txBody>
      </p:sp>
      <p:sp>
        <p:nvSpPr>
          <p:cNvPr id="17" name="Content Placeholder 16"/>
          <p:cNvSpPr>
            <a:spLocks noGrp="1"/>
          </p:cNvSpPr>
          <p:nvPr>
            <p:ph sz="quarter" idx="13" hasCustomPrompt="1"/>
          </p:nvPr>
        </p:nvSpPr>
        <p:spPr>
          <a:xfrm>
            <a:off x="540067" y="1219200"/>
            <a:ext cx="3132392" cy="17068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9" name="Content Placeholder 18"/>
          <p:cNvSpPr>
            <a:spLocks noGrp="1"/>
          </p:cNvSpPr>
          <p:nvPr>
            <p:ph sz="quarter" idx="14" hasCustomPrompt="1"/>
          </p:nvPr>
        </p:nvSpPr>
        <p:spPr>
          <a:xfrm>
            <a:off x="3834479" y="1219200"/>
            <a:ext cx="3132392" cy="17068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21" name="Content Placeholder 20"/>
          <p:cNvSpPr>
            <a:spLocks noGrp="1"/>
          </p:cNvSpPr>
          <p:nvPr>
            <p:ph sz="quarter" idx="15" hasCustomPrompt="1"/>
          </p:nvPr>
        </p:nvSpPr>
        <p:spPr>
          <a:xfrm>
            <a:off x="7128891" y="1219200"/>
            <a:ext cx="3132392" cy="17068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4" name="Text Placeholder 13"/>
          <p:cNvSpPr>
            <a:spLocks noGrp="1"/>
          </p:cNvSpPr>
          <p:nvPr>
            <p:ph type="body" sz="quarter" idx="16" hasCustomPrompt="1"/>
          </p:nvPr>
        </p:nvSpPr>
        <p:spPr>
          <a:xfrm>
            <a:off x="540067" y="3022600"/>
            <a:ext cx="3132392" cy="487680"/>
          </a:xfrm>
        </p:spPr>
        <p:txBody>
          <a:bodyPr/>
          <a:lstStyle>
            <a:lvl1pPr marL="0" indent="0">
              <a:buFont typeface="Arial" panose="020B0604020202020204" pitchFamily="34" charset="0"/>
              <a:buNone/>
              <a:defRPr sz="1000" b="0"/>
            </a:lvl1pPr>
            <a:lvl2pPr marL="0" indent="0">
              <a:buFont typeface="Arial" panose="020B0604020202020204"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smtClean="0"/>
              <a:t>Click to edit master text styles</a:t>
            </a:r>
            <a:endParaRPr lang="en-US" dirty="0"/>
          </a:p>
        </p:txBody>
      </p:sp>
      <p:sp>
        <p:nvSpPr>
          <p:cNvPr id="16" name="Text Placeholder 13"/>
          <p:cNvSpPr>
            <a:spLocks noGrp="1"/>
          </p:cNvSpPr>
          <p:nvPr>
            <p:ph type="body" sz="quarter" idx="17" hasCustomPrompt="1"/>
          </p:nvPr>
        </p:nvSpPr>
        <p:spPr>
          <a:xfrm>
            <a:off x="3834479" y="3022600"/>
            <a:ext cx="3132392" cy="487680"/>
          </a:xfrm>
        </p:spPr>
        <p:txBody>
          <a:bodyPr/>
          <a:lstStyle>
            <a:lvl1pPr marL="0" indent="0">
              <a:buFont typeface="Arial" panose="020B0604020202020204" pitchFamily="34" charset="0"/>
              <a:buNone/>
              <a:defRPr sz="1000" b="0"/>
            </a:lvl1pPr>
            <a:lvl2pPr marL="0" indent="0">
              <a:buFont typeface="Arial" panose="020B0604020202020204"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smtClean="0"/>
              <a:t>Click to edit master text styles</a:t>
            </a:r>
            <a:endParaRPr lang="en-US" dirty="0"/>
          </a:p>
        </p:txBody>
      </p:sp>
      <p:sp>
        <p:nvSpPr>
          <p:cNvPr id="18" name="Text Placeholder 13"/>
          <p:cNvSpPr>
            <a:spLocks noGrp="1"/>
          </p:cNvSpPr>
          <p:nvPr>
            <p:ph type="body" sz="quarter" idx="18" hasCustomPrompt="1"/>
          </p:nvPr>
        </p:nvSpPr>
        <p:spPr>
          <a:xfrm>
            <a:off x="7128891" y="3022600"/>
            <a:ext cx="3132392" cy="487680"/>
          </a:xfrm>
        </p:spPr>
        <p:txBody>
          <a:bodyPr/>
          <a:lstStyle>
            <a:lvl1pPr marL="0" indent="0">
              <a:buFont typeface="Arial" panose="020B0604020202020204" pitchFamily="34" charset="0"/>
              <a:buNone/>
              <a:defRPr sz="1000" b="0"/>
            </a:lvl1pPr>
            <a:lvl2pPr marL="0" indent="0">
              <a:buFont typeface="Arial" panose="020B0604020202020204"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smtClean="0"/>
              <a:t>Click to edit master text styles</a:t>
            </a:r>
            <a:endParaRPr lang="en-US" dirty="0"/>
          </a:p>
        </p:txBody>
      </p:sp>
      <p:sp>
        <p:nvSpPr>
          <p:cNvPr id="20" name="Content Placeholder 16"/>
          <p:cNvSpPr>
            <a:spLocks noGrp="1"/>
          </p:cNvSpPr>
          <p:nvPr>
            <p:ph sz="quarter" idx="19" hasCustomPrompt="1"/>
          </p:nvPr>
        </p:nvSpPr>
        <p:spPr>
          <a:xfrm>
            <a:off x="540067" y="3805519"/>
            <a:ext cx="3132392" cy="17068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22" name="Content Placeholder 18"/>
          <p:cNvSpPr>
            <a:spLocks noGrp="1"/>
          </p:cNvSpPr>
          <p:nvPr>
            <p:ph sz="quarter" idx="20" hasCustomPrompt="1"/>
          </p:nvPr>
        </p:nvSpPr>
        <p:spPr>
          <a:xfrm>
            <a:off x="3834479" y="3805519"/>
            <a:ext cx="3132392" cy="17068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23" name="Content Placeholder 20"/>
          <p:cNvSpPr>
            <a:spLocks noGrp="1"/>
          </p:cNvSpPr>
          <p:nvPr>
            <p:ph sz="quarter" idx="21" hasCustomPrompt="1"/>
          </p:nvPr>
        </p:nvSpPr>
        <p:spPr>
          <a:xfrm>
            <a:off x="7128891" y="3805519"/>
            <a:ext cx="3132392" cy="1706880"/>
          </a:xfrm>
        </p:spPr>
        <p:txBody>
          <a:bodyPr/>
          <a:lstStyle>
            <a:lvl1pPr>
              <a:defRPr/>
            </a:lvl1pPr>
          </a:lstStyle>
          <a:p>
            <a:pPr lvl="0"/>
            <a:r>
              <a:rPr lang="en-US" dirty="0" smtClean="0"/>
              <a:t>Click to edit content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24" name="Text Placeholder 13"/>
          <p:cNvSpPr>
            <a:spLocks noGrp="1"/>
          </p:cNvSpPr>
          <p:nvPr>
            <p:ph type="body" sz="quarter" idx="22" hasCustomPrompt="1"/>
          </p:nvPr>
        </p:nvSpPr>
        <p:spPr>
          <a:xfrm>
            <a:off x="540067" y="5608919"/>
            <a:ext cx="3132392" cy="487680"/>
          </a:xfrm>
        </p:spPr>
        <p:txBody>
          <a:bodyPr/>
          <a:lstStyle>
            <a:lvl1pPr marL="0" indent="0">
              <a:buFont typeface="Arial" panose="020B0604020202020204" pitchFamily="34" charset="0"/>
              <a:buNone/>
              <a:defRPr sz="1000" b="0"/>
            </a:lvl1pPr>
            <a:lvl2pPr marL="0" indent="0">
              <a:buFont typeface="Arial" panose="020B0604020202020204"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smtClean="0"/>
              <a:t>Click to edit master text styles</a:t>
            </a:r>
            <a:endParaRPr lang="en-US" dirty="0"/>
          </a:p>
        </p:txBody>
      </p:sp>
      <p:sp>
        <p:nvSpPr>
          <p:cNvPr id="25" name="Text Placeholder 13"/>
          <p:cNvSpPr>
            <a:spLocks noGrp="1"/>
          </p:cNvSpPr>
          <p:nvPr>
            <p:ph type="body" sz="quarter" idx="23" hasCustomPrompt="1"/>
          </p:nvPr>
        </p:nvSpPr>
        <p:spPr>
          <a:xfrm>
            <a:off x="3834479" y="5608919"/>
            <a:ext cx="3132392" cy="487680"/>
          </a:xfrm>
        </p:spPr>
        <p:txBody>
          <a:bodyPr/>
          <a:lstStyle>
            <a:lvl1pPr marL="0" indent="0">
              <a:buFont typeface="Arial" panose="020B0604020202020204" pitchFamily="34" charset="0"/>
              <a:buNone/>
              <a:defRPr sz="1000" b="0"/>
            </a:lvl1pPr>
            <a:lvl2pPr marL="0" indent="0">
              <a:buFont typeface="Arial" panose="020B0604020202020204"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smtClean="0"/>
              <a:t>Click to edit master text styles</a:t>
            </a:r>
            <a:endParaRPr lang="en-US" dirty="0"/>
          </a:p>
        </p:txBody>
      </p:sp>
      <p:sp>
        <p:nvSpPr>
          <p:cNvPr id="26" name="Text Placeholder 13"/>
          <p:cNvSpPr>
            <a:spLocks noGrp="1"/>
          </p:cNvSpPr>
          <p:nvPr>
            <p:ph type="body" sz="quarter" idx="24" hasCustomPrompt="1"/>
          </p:nvPr>
        </p:nvSpPr>
        <p:spPr>
          <a:xfrm>
            <a:off x="7128891" y="5608919"/>
            <a:ext cx="3132392" cy="487680"/>
          </a:xfrm>
        </p:spPr>
        <p:txBody>
          <a:bodyPr/>
          <a:lstStyle>
            <a:lvl1pPr marL="0" indent="0">
              <a:buFont typeface="Arial" panose="020B0604020202020204" pitchFamily="34" charset="0"/>
              <a:buNone/>
              <a:defRPr sz="1000" b="0"/>
            </a:lvl1pPr>
            <a:lvl2pPr marL="0" indent="0">
              <a:buFont typeface="Arial" panose="020B0604020202020204"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smtClean="0"/>
              <a:t>Click to edit master text styles</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6"/>
            <a:ext cx="918114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40CB8-8EBA-4034-962F-301FCBA9C41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7D40CB8-8EBA-4034-962F-301FCBA9C41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E Blue">
    <p:spTree>
      <p:nvGrpSpPr>
        <p:cNvPr id="1" name=""/>
        <p:cNvGrpSpPr/>
        <p:nvPr/>
      </p:nvGrpSpPr>
      <p:grpSpPr>
        <a:xfrm>
          <a:off x="0" y="0"/>
          <a:ext cx="0" cy="0"/>
          <a:chOff x="0" y="0"/>
          <a:chExt cx="0" cy="0"/>
        </a:xfrm>
      </p:grpSpPr>
      <p:pic>
        <p:nvPicPr>
          <p:cNvPr id="10" name="Picture 9" descr="int_sae_sg_720_blk_rgb_wht.png"/>
          <p:cNvPicPr>
            <a:picLocks noChangeAspect="1"/>
          </p:cNvPicPr>
          <p:nvPr userDrawn="1"/>
        </p:nvPicPr>
        <p:blipFill>
          <a:blip r:embed="rId2" cstate="email"/>
          <a:srcRect l="1303"/>
          <a:stretch>
            <a:fillRect/>
          </a:stretch>
        </p:blipFill>
        <p:spPr>
          <a:xfrm rot="-5400000">
            <a:off x="5805769" y="1864351"/>
            <a:ext cx="6858000" cy="3129300"/>
          </a:xfrm>
          <a:prstGeom prst="rect">
            <a:avLst/>
          </a:prstGeom>
        </p:spPr>
      </p:pic>
      <p:sp>
        <p:nvSpPr>
          <p:cNvPr id="12" name="Rectangle 11"/>
          <p:cNvSpPr/>
          <p:nvPr userDrawn="1"/>
        </p:nvSpPr>
        <p:spPr bwMode="hidden">
          <a:xfrm>
            <a:off x="0" y="0"/>
            <a:ext cx="10801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540067" y="1193800"/>
            <a:ext cx="6567221" cy="1253699"/>
          </a:xfrm>
        </p:spPr>
        <p:txBody>
          <a:bodyPr anchor="b"/>
          <a:lstStyle>
            <a:lvl1pPr>
              <a:defRPr sz="2100" cap="all" baseline="0">
                <a:solidFill>
                  <a:schemeClr val="bg1"/>
                </a:solidFill>
              </a:defRPr>
            </a:lvl1pPr>
          </a:lstStyle>
          <a:p>
            <a:r>
              <a:rPr lang="en-US" smtClean="0"/>
              <a:t>Click to edit Master title style</a:t>
            </a:r>
            <a:endParaRPr lang="en-US" dirty="0"/>
          </a:p>
        </p:txBody>
      </p:sp>
      <p:sp>
        <p:nvSpPr>
          <p:cNvPr id="5" name="TextBox 4"/>
          <p:cNvSpPr txBox="1"/>
          <p:nvPr userDrawn="1"/>
        </p:nvSpPr>
        <p:spPr>
          <a:xfrm>
            <a:off x="540067" y="585216"/>
            <a:ext cx="6567221" cy="184666"/>
          </a:xfrm>
          <a:prstGeom prst="rect">
            <a:avLst/>
          </a:prstGeom>
          <a:noFill/>
        </p:spPr>
        <p:txBody>
          <a:bodyPr wrap="square" lIns="0" tIns="0" rIns="0" bIns="0" rtlCol="0">
            <a:spAutoFit/>
          </a:bodyPr>
          <a:lstStyle/>
          <a:p>
            <a:r>
              <a:rPr lang="en-US" sz="1200" b="1" dirty="0" smtClean="0">
                <a:solidFill>
                  <a:schemeClr val="bg1"/>
                </a:solidFill>
                <a:latin typeface="+mj-lt"/>
              </a:rPr>
              <a:t>SAE INTERNATIONAL</a:t>
            </a:r>
            <a:endParaRPr lang="en-US" sz="1200" b="1" dirty="0">
              <a:solidFill>
                <a:schemeClr val="bg1"/>
              </a:solidFill>
              <a:latin typeface="+mj-lt"/>
            </a:endParaRPr>
          </a:p>
        </p:txBody>
      </p:sp>
      <p:sp>
        <p:nvSpPr>
          <p:cNvPr id="6" name="Subtitle 2"/>
          <p:cNvSpPr>
            <a:spLocks noGrp="1"/>
          </p:cNvSpPr>
          <p:nvPr userDrawn="1">
            <p:ph type="subTitle" idx="1" hasCustomPrompt="1"/>
          </p:nvPr>
        </p:nvSpPr>
        <p:spPr>
          <a:xfrm>
            <a:off x="540068" y="2511189"/>
            <a:ext cx="6570821" cy="3589044"/>
          </a:xfrm>
        </p:spPr>
        <p:txBody>
          <a:bodyPr>
            <a:noAutofit/>
          </a:bodyPr>
          <a:lstStyle>
            <a:lvl1pPr marL="0" indent="0" algn="l">
              <a:buNone/>
              <a:defRPr sz="2100" b="0" cap="none" baseline="0">
                <a:solidFill>
                  <a:schemeClr val="bg1"/>
                </a:solidFill>
              </a:defRPr>
            </a:lvl1pPr>
            <a:lvl2pPr marL="0" indent="0" algn="l">
              <a:buNone/>
              <a:defRPr sz="2100">
                <a:solidFill>
                  <a:schemeClr val="bg1"/>
                </a:solidFill>
              </a:defRPr>
            </a:lvl2pPr>
            <a:lvl3pPr marL="0" indent="0" algn="l">
              <a:buNone/>
              <a:defRPr sz="2100">
                <a:solidFill>
                  <a:schemeClr val="bg1"/>
                </a:solidFill>
              </a:defRPr>
            </a:lvl3pPr>
            <a:lvl4pPr marL="0" indent="0" algn="l">
              <a:buNone/>
              <a:defRPr sz="2100">
                <a:solidFill>
                  <a:schemeClr val="bg1"/>
                </a:solidFill>
              </a:defRPr>
            </a:lvl4pPr>
            <a:lvl5pPr marL="0" indent="0" algn="l">
              <a:buNone/>
              <a:defRPr sz="2100">
                <a:solidFill>
                  <a:schemeClr val="bg1"/>
                </a:solidFill>
              </a:defRPr>
            </a:lvl5pPr>
            <a:lvl6pPr marL="0" indent="0" algn="l">
              <a:spcBef>
                <a:spcPts val="0"/>
              </a:spcBef>
              <a:buNone/>
              <a:defRPr sz="2100">
                <a:solidFill>
                  <a:schemeClr val="bg1"/>
                </a:solidFill>
              </a:defRPr>
            </a:lvl6pPr>
            <a:lvl7pPr marL="0" indent="0" algn="l">
              <a:spcBef>
                <a:spcPts val="0"/>
              </a:spcBef>
              <a:buNone/>
              <a:defRPr sz="2100">
                <a:solidFill>
                  <a:schemeClr val="bg1"/>
                </a:solidFill>
              </a:defRPr>
            </a:lvl7pPr>
            <a:lvl8pPr marL="0" indent="0" algn="l">
              <a:spcBef>
                <a:spcPts val="0"/>
              </a:spcBef>
              <a:buNone/>
              <a:defRPr sz="2100">
                <a:solidFill>
                  <a:schemeClr val="bg1"/>
                </a:solidFill>
              </a:defRPr>
            </a:lvl8pPr>
            <a:lvl9pPr marL="0" indent="0" algn="l">
              <a:spcBef>
                <a:spcPts val="0"/>
              </a:spcBef>
              <a:buNone/>
              <a:defRPr sz="2100">
                <a:solidFill>
                  <a:schemeClr val="bg1"/>
                </a:solidFill>
              </a:defRPr>
            </a:lvl9pPr>
          </a:lstStyle>
          <a:p>
            <a:pPr lvl="0"/>
            <a:r>
              <a:rPr lang="en-US" sz="2100" dirty="0" smtClean="0"/>
              <a:t>Click to edit subhead</a:t>
            </a:r>
            <a:endParaRPr lang="en-US" sz="2100" dirty="0" smtClean="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6200000">
            <a:off x="5319624" y="1362462"/>
            <a:ext cx="6934199" cy="420927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1"/>
            <a:ext cx="918114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7D40CB8-8EBA-4034-962F-301FCBA9C41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7D40CB8-8EBA-4034-962F-301FCBA9C41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7D40CB8-8EBA-4034-962F-301FCBA9C415}"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40CB8-8EBA-4034-962F-301FCBA9C415}"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40CB8-8EBA-4034-962F-301FCBA9C415}"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273050"/>
            <a:ext cx="355357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7D40CB8-8EBA-4034-962F-301FCBA9C41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4800600"/>
            <a:ext cx="648081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7D40CB8-8EBA-4034-962F-301FCBA9C41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7D40CB8-8EBA-4034-962F-301FCBA9C41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39"/>
            <a:ext cx="243030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0067" y="274639"/>
            <a:ext cx="7110889"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7D40CB8-8EBA-4034-962F-301FCBA9C41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C9FB09-CB70-4976-8281-5ED92334D5BE}"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E Orange">
    <p:spTree>
      <p:nvGrpSpPr>
        <p:cNvPr id="1" name=""/>
        <p:cNvGrpSpPr/>
        <p:nvPr/>
      </p:nvGrpSpPr>
      <p:grpSpPr>
        <a:xfrm>
          <a:off x="0" y="0"/>
          <a:ext cx="0" cy="0"/>
          <a:chOff x="0" y="0"/>
          <a:chExt cx="0" cy="0"/>
        </a:xfrm>
      </p:grpSpPr>
      <p:pic>
        <p:nvPicPr>
          <p:cNvPr id="12" name="Picture 11" descr="int_sae_sg_720_blk_rgb_wht.png"/>
          <p:cNvPicPr>
            <a:picLocks noChangeAspect="1"/>
          </p:cNvPicPr>
          <p:nvPr userDrawn="1"/>
        </p:nvPicPr>
        <p:blipFill>
          <a:blip r:embed="rId2" cstate="email"/>
          <a:srcRect l="1303"/>
          <a:stretch>
            <a:fillRect/>
          </a:stretch>
        </p:blipFill>
        <p:spPr>
          <a:xfrm rot="-5400000">
            <a:off x="5805769" y="1864351"/>
            <a:ext cx="6858000" cy="3129300"/>
          </a:xfrm>
          <a:prstGeom prst="rect">
            <a:avLst/>
          </a:prstGeom>
        </p:spPr>
      </p:pic>
      <p:sp>
        <p:nvSpPr>
          <p:cNvPr id="8" name="Rectangle 7"/>
          <p:cNvSpPr/>
          <p:nvPr userDrawn="1"/>
        </p:nvSpPr>
        <p:spPr bwMode="hidden">
          <a:xfrm>
            <a:off x="0" y="0"/>
            <a:ext cx="108013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7" y="1193800"/>
            <a:ext cx="6567221" cy="1253699"/>
          </a:xfrm>
        </p:spPr>
        <p:txBody>
          <a:bodyPr anchor="b"/>
          <a:lstStyle>
            <a:lvl1pPr>
              <a:defRPr sz="2100" cap="all" baseline="0">
                <a:solidFill>
                  <a:schemeClr val="bg1"/>
                </a:solidFill>
              </a:defRPr>
            </a:lvl1pPr>
          </a:lstStyle>
          <a:p>
            <a:r>
              <a:rPr lang="en-US" smtClean="0"/>
              <a:t>Click to edit Master title style</a:t>
            </a:r>
            <a:endParaRPr lang="en-US" dirty="0"/>
          </a:p>
        </p:txBody>
      </p:sp>
      <p:sp>
        <p:nvSpPr>
          <p:cNvPr id="5" name="TextBox 4"/>
          <p:cNvSpPr txBox="1"/>
          <p:nvPr userDrawn="1"/>
        </p:nvSpPr>
        <p:spPr>
          <a:xfrm>
            <a:off x="540067" y="585216"/>
            <a:ext cx="6567221" cy="184666"/>
          </a:xfrm>
          <a:prstGeom prst="rect">
            <a:avLst/>
          </a:prstGeom>
          <a:noFill/>
        </p:spPr>
        <p:txBody>
          <a:bodyPr wrap="square" lIns="0" tIns="0" rIns="0" bIns="0" rtlCol="0">
            <a:spAutoFit/>
          </a:bodyPr>
          <a:lstStyle/>
          <a:p>
            <a:r>
              <a:rPr lang="en-US" sz="1200" b="1" dirty="0" smtClean="0">
                <a:solidFill>
                  <a:schemeClr val="bg1"/>
                </a:solidFill>
                <a:latin typeface="+mj-lt"/>
              </a:rPr>
              <a:t>SAE INTERNATIONAL</a:t>
            </a:r>
            <a:endParaRPr lang="en-US" sz="1200" b="1" dirty="0">
              <a:solidFill>
                <a:schemeClr val="bg1"/>
              </a:solidFill>
              <a:latin typeface="+mj-lt"/>
            </a:endParaRPr>
          </a:p>
        </p:txBody>
      </p:sp>
      <p:sp>
        <p:nvSpPr>
          <p:cNvPr id="6" name="Subtitle 2"/>
          <p:cNvSpPr>
            <a:spLocks noGrp="1"/>
          </p:cNvSpPr>
          <p:nvPr>
            <p:ph type="subTitle" idx="1" hasCustomPrompt="1"/>
          </p:nvPr>
        </p:nvSpPr>
        <p:spPr>
          <a:xfrm>
            <a:off x="540068" y="2511189"/>
            <a:ext cx="6570821" cy="3589044"/>
          </a:xfrm>
        </p:spPr>
        <p:txBody>
          <a:bodyPr>
            <a:noAutofit/>
          </a:bodyPr>
          <a:lstStyle>
            <a:lvl1pPr marL="0" indent="0" algn="l">
              <a:buNone/>
              <a:defRPr sz="2100" b="0" cap="none" baseline="0">
                <a:solidFill>
                  <a:schemeClr val="bg1"/>
                </a:solidFill>
              </a:defRPr>
            </a:lvl1pPr>
            <a:lvl2pPr marL="0" indent="0" algn="l">
              <a:buNone/>
              <a:defRPr sz="2100">
                <a:solidFill>
                  <a:schemeClr val="bg1"/>
                </a:solidFill>
              </a:defRPr>
            </a:lvl2pPr>
            <a:lvl3pPr marL="0" indent="0" algn="l">
              <a:buNone/>
              <a:defRPr sz="2100">
                <a:solidFill>
                  <a:schemeClr val="bg1"/>
                </a:solidFill>
              </a:defRPr>
            </a:lvl3pPr>
            <a:lvl4pPr marL="0" indent="0" algn="l">
              <a:buNone/>
              <a:defRPr sz="2100">
                <a:solidFill>
                  <a:schemeClr val="bg1"/>
                </a:solidFill>
              </a:defRPr>
            </a:lvl4pPr>
            <a:lvl5pPr marL="0" indent="0" algn="l">
              <a:buNone/>
              <a:defRPr sz="2100">
                <a:solidFill>
                  <a:schemeClr val="bg1"/>
                </a:solidFill>
              </a:defRPr>
            </a:lvl5pPr>
            <a:lvl6pPr marL="0" indent="0" algn="l">
              <a:spcBef>
                <a:spcPts val="0"/>
              </a:spcBef>
              <a:buNone/>
              <a:defRPr sz="2100">
                <a:solidFill>
                  <a:schemeClr val="bg1"/>
                </a:solidFill>
              </a:defRPr>
            </a:lvl6pPr>
            <a:lvl7pPr marL="0" indent="0" algn="l">
              <a:spcBef>
                <a:spcPts val="0"/>
              </a:spcBef>
              <a:buNone/>
              <a:defRPr sz="2100">
                <a:solidFill>
                  <a:schemeClr val="bg1"/>
                </a:solidFill>
              </a:defRPr>
            </a:lvl7pPr>
            <a:lvl8pPr marL="0" indent="0" algn="l">
              <a:spcBef>
                <a:spcPts val="0"/>
              </a:spcBef>
              <a:buNone/>
              <a:defRPr sz="2100">
                <a:solidFill>
                  <a:schemeClr val="bg1"/>
                </a:solidFill>
              </a:defRPr>
            </a:lvl8pPr>
            <a:lvl9pPr marL="0" indent="0" algn="l">
              <a:spcBef>
                <a:spcPts val="0"/>
              </a:spcBef>
              <a:buNone/>
              <a:defRPr sz="2100">
                <a:solidFill>
                  <a:schemeClr val="bg1"/>
                </a:solidFill>
              </a:defRPr>
            </a:lvl9pPr>
          </a:lstStyle>
          <a:p>
            <a:pPr lvl="0"/>
            <a:r>
              <a:rPr lang="en-US" sz="2100" dirty="0" smtClean="0"/>
              <a:t>Click to edit subhead</a:t>
            </a:r>
            <a:endParaRPr lang="en-US" sz="2100" dirty="0" smtClean="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6200000">
            <a:off x="5319625" y="1362462"/>
            <a:ext cx="6934197" cy="42092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E Green">
    <p:bg>
      <p:bgPr>
        <a:solidFill>
          <a:schemeClr val="accent3"/>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5319626" y="1362462"/>
            <a:ext cx="6934197" cy="4209275"/>
          </a:xfrm>
          <a:prstGeom prst="rect">
            <a:avLst/>
          </a:prstGeom>
        </p:spPr>
      </p:pic>
      <p:pic>
        <p:nvPicPr>
          <p:cNvPr id="11" name="Picture 10" descr="int_sae_sg_720_blk_rgb_wht.png"/>
          <p:cNvPicPr>
            <a:picLocks noChangeAspect="1"/>
          </p:cNvPicPr>
          <p:nvPr userDrawn="1"/>
        </p:nvPicPr>
        <p:blipFill>
          <a:blip r:embed="rId3" cstate="email"/>
          <a:srcRect l="1303"/>
          <a:stretch>
            <a:fillRect/>
          </a:stretch>
        </p:blipFill>
        <p:spPr>
          <a:xfrm rot="-5400000">
            <a:off x="5805769" y="1864351"/>
            <a:ext cx="6858000" cy="3129300"/>
          </a:xfrm>
          <a:prstGeom prst="rect">
            <a:avLst/>
          </a:prstGeom>
        </p:spPr>
      </p:pic>
      <p:sp>
        <p:nvSpPr>
          <p:cNvPr id="9" name="Rectangle 8"/>
          <p:cNvSpPr/>
          <p:nvPr userDrawn="1"/>
        </p:nvSpPr>
        <p:spPr bwMode="hidden">
          <a:xfrm>
            <a:off x="0" y="0"/>
            <a:ext cx="108013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067" y="1193800"/>
            <a:ext cx="6567221" cy="1253699"/>
          </a:xfrm>
        </p:spPr>
        <p:txBody>
          <a:bodyPr anchor="b"/>
          <a:lstStyle>
            <a:lvl1pPr>
              <a:defRPr sz="2100" cap="all" baseline="0">
                <a:solidFill>
                  <a:schemeClr val="bg1"/>
                </a:solidFill>
              </a:defRPr>
            </a:lvl1pPr>
          </a:lstStyle>
          <a:p>
            <a:r>
              <a:rPr lang="en-US" smtClean="0"/>
              <a:t>Click to edit Master title style</a:t>
            </a:r>
            <a:endParaRPr lang="en-US" dirty="0"/>
          </a:p>
        </p:txBody>
      </p:sp>
      <p:sp>
        <p:nvSpPr>
          <p:cNvPr id="5" name="TextBox 4"/>
          <p:cNvSpPr txBox="1"/>
          <p:nvPr userDrawn="1"/>
        </p:nvSpPr>
        <p:spPr>
          <a:xfrm>
            <a:off x="540067" y="585216"/>
            <a:ext cx="6567221" cy="184666"/>
          </a:xfrm>
          <a:prstGeom prst="rect">
            <a:avLst/>
          </a:prstGeom>
          <a:noFill/>
        </p:spPr>
        <p:txBody>
          <a:bodyPr wrap="square" lIns="0" tIns="0" rIns="0" bIns="0" rtlCol="0">
            <a:spAutoFit/>
          </a:bodyPr>
          <a:lstStyle/>
          <a:p>
            <a:r>
              <a:rPr lang="en-US" sz="1200" b="1" dirty="0" smtClean="0">
                <a:solidFill>
                  <a:schemeClr val="bg1"/>
                </a:solidFill>
                <a:latin typeface="+mj-lt"/>
              </a:rPr>
              <a:t>SAE INTERNATIONAL</a:t>
            </a:r>
            <a:endParaRPr lang="en-US" sz="1200" b="1" dirty="0">
              <a:solidFill>
                <a:schemeClr val="bg1"/>
              </a:solidFill>
              <a:latin typeface="+mj-lt"/>
            </a:endParaRPr>
          </a:p>
        </p:txBody>
      </p:sp>
      <p:sp>
        <p:nvSpPr>
          <p:cNvPr id="6" name="Subtitle 2"/>
          <p:cNvSpPr>
            <a:spLocks noGrp="1"/>
          </p:cNvSpPr>
          <p:nvPr>
            <p:ph type="subTitle" idx="1" hasCustomPrompt="1"/>
          </p:nvPr>
        </p:nvSpPr>
        <p:spPr>
          <a:xfrm>
            <a:off x="540068" y="2511189"/>
            <a:ext cx="6570821" cy="3589044"/>
          </a:xfrm>
        </p:spPr>
        <p:txBody>
          <a:bodyPr>
            <a:noAutofit/>
          </a:bodyPr>
          <a:lstStyle>
            <a:lvl1pPr marL="0" indent="0" algn="l">
              <a:buNone/>
              <a:defRPr sz="2100" b="0" cap="none" baseline="0">
                <a:solidFill>
                  <a:schemeClr val="bg1"/>
                </a:solidFill>
              </a:defRPr>
            </a:lvl1pPr>
            <a:lvl2pPr marL="0" indent="0" algn="l">
              <a:buNone/>
              <a:defRPr sz="2100">
                <a:solidFill>
                  <a:schemeClr val="bg1"/>
                </a:solidFill>
              </a:defRPr>
            </a:lvl2pPr>
            <a:lvl3pPr marL="0" indent="0" algn="l">
              <a:buNone/>
              <a:defRPr sz="2100">
                <a:solidFill>
                  <a:schemeClr val="bg1"/>
                </a:solidFill>
              </a:defRPr>
            </a:lvl3pPr>
            <a:lvl4pPr marL="0" indent="0" algn="l">
              <a:buNone/>
              <a:defRPr sz="2100">
                <a:solidFill>
                  <a:schemeClr val="bg1"/>
                </a:solidFill>
              </a:defRPr>
            </a:lvl4pPr>
            <a:lvl5pPr marL="0" indent="0" algn="l">
              <a:buNone/>
              <a:defRPr sz="2100">
                <a:solidFill>
                  <a:schemeClr val="bg1"/>
                </a:solidFill>
              </a:defRPr>
            </a:lvl5pPr>
            <a:lvl6pPr marL="0" indent="0" algn="l">
              <a:spcBef>
                <a:spcPts val="0"/>
              </a:spcBef>
              <a:buNone/>
              <a:defRPr sz="2100">
                <a:solidFill>
                  <a:schemeClr val="bg1"/>
                </a:solidFill>
              </a:defRPr>
            </a:lvl6pPr>
            <a:lvl7pPr marL="0" indent="0" algn="l">
              <a:spcBef>
                <a:spcPts val="0"/>
              </a:spcBef>
              <a:buNone/>
              <a:defRPr sz="2100">
                <a:solidFill>
                  <a:schemeClr val="bg1"/>
                </a:solidFill>
              </a:defRPr>
            </a:lvl7pPr>
            <a:lvl8pPr marL="0" indent="0" algn="l">
              <a:spcBef>
                <a:spcPts val="0"/>
              </a:spcBef>
              <a:buNone/>
              <a:defRPr sz="2100">
                <a:solidFill>
                  <a:schemeClr val="bg1"/>
                </a:solidFill>
              </a:defRPr>
            </a:lvl8pPr>
            <a:lvl9pPr marL="0" indent="0" algn="l">
              <a:spcBef>
                <a:spcPts val="0"/>
              </a:spcBef>
              <a:buNone/>
              <a:defRPr sz="2100">
                <a:solidFill>
                  <a:schemeClr val="bg1"/>
                </a:solidFill>
              </a:defRPr>
            </a:lvl9pPr>
          </a:lstStyle>
          <a:p>
            <a:pPr lvl="0"/>
            <a:r>
              <a:rPr lang="en-US" sz="2100" dirty="0" smtClean="0"/>
              <a:t>Click to edit subhead</a:t>
            </a:r>
            <a:endParaRPr lang="en-US" sz="2100" dirty="0" smtClean="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5319625" y="1362462"/>
            <a:ext cx="6934197" cy="42092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540067" y="1193800"/>
            <a:ext cx="6567221" cy="1253699"/>
          </a:xfrm>
        </p:spPr>
        <p:txBody>
          <a:bodyPr anchor="b"/>
          <a:lstStyle>
            <a:lvl1pPr>
              <a:defRPr sz="2100" cap="all" baseline="0">
                <a:solidFill>
                  <a:schemeClr val="tx1"/>
                </a:solidFill>
              </a:defRPr>
            </a:lvl1pPr>
          </a:lstStyle>
          <a:p>
            <a:r>
              <a:rPr lang="en-US" smtClean="0"/>
              <a:t>Click to edit Master title style</a:t>
            </a:r>
            <a:endParaRPr lang="en-US" dirty="0"/>
          </a:p>
        </p:txBody>
      </p:sp>
      <p:sp>
        <p:nvSpPr>
          <p:cNvPr id="5" name="TextBox 4"/>
          <p:cNvSpPr txBox="1"/>
          <p:nvPr userDrawn="1"/>
        </p:nvSpPr>
        <p:spPr>
          <a:xfrm>
            <a:off x="540067" y="585216"/>
            <a:ext cx="6567221" cy="184666"/>
          </a:xfrm>
          <a:prstGeom prst="rect">
            <a:avLst/>
          </a:prstGeom>
          <a:noFill/>
        </p:spPr>
        <p:txBody>
          <a:bodyPr wrap="square" lIns="0" tIns="0" rIns="0" bIns="0" rtlCol="0">
            <a:spAutoFit/>
          </a:bodyPr>
          <a:lstStyle/>
          <a:p>
            <a:r>
              <a:rPr lang="en-US" sz="1200" b="1" dirty="0" smtClean="0">
                <a:latin typeface="+mj-lt"/>
              </a:rPr>
              <a:t>SAE INTERNATIONAL</a:t>
            </a:r>
            <a:endParaRPr lang="en-US" sz="1200" b="1" dirty="0">
              <a:latin typeface="+mj-lt"/>
            </a:endParaRPr>
          </a:p>
        </p:txBody>
      </p:sp>
      <p:sp>
        <p:nvSpPr>
          <p:cNvPr id="6" name="Subtitle 2"/>
          <p:cNvSpPr>
            <a:spLocks noGrp="1"/>
          </p:cNvSpPr>
          <p:nvPr>
            <p:ph type="subTitle" idx="1" hasCustomPrompt="1"/>
          </p:nvPr>
        </p:nvSpPr>
        <p:spPr>
          <a:xfrm>
            <a:off x="540068" y="2511189"/>
            <a:ext cx="6570821" cy="3589044"/>
          </a:xfrm>
        </p:spPr>
        <p:txBody>
          <a:bodyPr>
            <a:noAutofit/>
          </a:bodyPr>
          <a:lstStyle>
            <a:lvl1pPr marL="0" indent="0" algn="l">
              <a:buNone/>
              <a:defRPr sz="2100" b="0" cap="none" baseline="0">
                <a:solidFill>
                  <a:schemeClr val="tx1"/>
                </a:solidFill>
              </a:defRPr>
            </a:lvl1pPr>
            <a:lvl2pPr marL="0" indent="0" algn="l">
              <a:buNone/>
              <a:defRPr sz="2100">
                <a:solidFill>
                  <a:schemeClr val="tx1"/>
                </a:solidFill>
              </a:defRPr>
            </a:lvl2pPr>
            <a:lvl3pPr marL="0" indent="0" algn="l">
              <a:buNone/>
              <a:defRPr sz="2100">
                <a:solidFill>
                  <a:schemeClr val="tx1"/>
                </a:solidFill>
              </a:defRPr>
            </a:lvl3pPr>
            <a:lvl4pPr marL="0" indent="0" algn="l">
              <a:buNone/>
              <a:defRPr sz="2100">
                <a:solidFill>
                  <a:schemeClr val="tx1"/>
                </a:solidFill>
              </a:defRPr>
            </a:lvl4pPr>
            <a:lvl5pPr marL="0" indent="0" algn="l">
              <a:buNone/>
              <a:defRPr sz="2100">
                <a:solidFill>
                  <a:schemeClr val="tx1"/>
                </a:solidFill>
              </a:defRPr>
            </a:lvl5pPr>
            <a:lvl6pPr marL="0" indent="0" algn="l">
              <a:spcBef>
                <a:spcPts val="0"/>
              </a:spcBef>
              <a:buNone/>
              <a:defRPr sz="2100">
                <a:solidFill>
                  <a:schemeClr val="tx1"/>
                </a:solidFill>
              </a:defRPr>
            </a:lvl6pPr>
            <a:lvl7pPr marL="0" indent="0" algn="l">
              <a:spcBef>
                <a:spcPts val="0"/>
              </a:spcBef>
              <a:buNone/>
              <a:defRPr sz="2100">
                <a:solidFill>
                  <a:schemeClr val="tx1"/>
                </a:solidFill>
              </a:defRPr>
            </a:lvl7pPr>
            <a:lvl8pPr marL="0" indent="0" algn="l">
              <a:spcBef>
                <a:spcPts val="0"/>
              </a:spcBef>
              <a:buNone/>
              <a:defRPr sz="2100">
                <a:solidFill>
                  <a:schemeClr val="tx1"/>
                </a:solidFill>
              </a:defRPr>
            </a:lvl8pPr>
            <a:lvl9pPr marL="0" indent="0" algn="l">
              <a:spcBef>
                <a:spcPts val="0"/>
              </a:spcBef>
              <a:buNone/>
              <a:defRPr sz="2100">
                <a:solidFill>
                  <a:schemeClr val="tx1"/>
                </a:solidFill>
              </a:defRPr>
            </a:lvl9pPr>
          </a:lstStyle>
          <a:p>
            <a:pPr lvl="0"/>
            <a:r>
              <a:rPr lang="en-US" sz="2100" dirty="0" smtClean="0"/>
              <a:t>Click to edit subhead</a:t>
            </a:r>
            <a:endParaRPr lang="en-US" sz="2100" dirty="0" smtClean="0"/>
          </a:p>
        </p:txBody>
      </p:sp>
      <p:pic>
        <p:nvPicPr>
          <p:cNvPr id="8" name="Picture 7" descr="int_sae_sg_720_dbl_rgb_wht.png"/>
          <p:cNvPicPr>
            <a:picLocks noChangeAspect="1"/>
          </p:cNvPicPr>
          <p:nvPr userDrawn="1"/>
        </p:nvPicPr>
        <p:blipFill>
          <a:blip r:embed="rId2" cstate="email"/>
          <a:srcRect l="1818"/>
          <a:stretch>
            <a:fillRect/>
          </a:stretch>
        </p:blipFill>
        <p:spPr>
          <a:xfrm rot="16200000">
            <a:off x="5797152" y="1857180"/>
            <a:ext cx="6858003" cy="31436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AE Box">
    <p:bg>
      <p:bgPr>
        <a:solidFill>
          <a:schemeClr val="accent1"/>
        </a:solidFill>
        <a:effectLst/>
      </p:bgPr>
    </p:bg>
    <p:spTree>
      <p:nvGrpSpPr>
        <p:cNvPr id="1" name=""/>
        <p:cNvGrpSpPr/>
        <p:nvPr/>
      </p:nvGrpSpPr>
      <p:grpSpPr>
        <a:xfrm>
          <a:off x="0" y="0"/>
          <a:ext cx="0" cy="0"/>
          <a:chOff x="0" y="0"/>
          <a:chExt cx="0" cy="0"/>
        </a:xfrm>
      </p:grpSpPr>
      <p:grpSp>
        <p:nvGrpSpPr>
          <p:cNvPr id="15" name="Group 9"/>
          <p:cNvGrpSpPr/>
          <p:nvPr userDrawn="1"/>
        </p:nvGrpSpPr>
        <p:grpSpPr bwMode="hidden">
          <a:xfrm>
            <a:off x="0" y="1181100"/>
            <a:ext cx="10801350" cy="5143500"/>
            <a:chOff x="0" y="0"/>
            <a:chExt cx="9144000" cy="5143500"/>
          </a:xfrm>
        </p:grpSpPr>
        <p:sp>
          <p:nvSpPr>
            <p:cNvPr id="16" name="Rectangle 15"/>
            <p:cNvSpPr/>
            <p:nvPr userDrawn="1"/>
          </p:nvSpPr>
          <p:spPr bwMode="hidden">
            <a:xfrm>
              <a:off x="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bwMode="hidden">
            <a:xfrm>
              <a:off x="868680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bwMode="hidden">
            <a:xfrm>
              <a:off x="0" y="3790950"/>
              <a:ext cx="9144000"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bwMode="hidden">
            <a:xfrm rot="-3540000">
              <a:off x="8483424" y="3474150"/>
              <a:ext cx="561406" cy="4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int_sae_vrt_blk_rgb_pos.png"/>
          <p:cNvPicPr>
            <a:picLocks noChangeAspect="1"/>
          </p:cNvPicPr>
          <p:nvPr userDrawn="1"/>
        </p:nvPicPr>
        <p:blipFill>
          <a:blip r:embed="rId2" cstate="email"/>
          <a:stretch>
            <a:fillRect/>
          </a:stretch>
        </p:blipFill>
        <p:spPr>
          <a:xfrm>
            <a:off x="501370" y="5681474"/>
            <a:ext cx="1087338" cy="812801"/>
          </a:xfrm>
          <a:prstGeom prst="rect">
            <a:avLst/>
          </a:prstGeom>
        </p:spPr>
      </p:pic>
      <p:grpSp>
        <p:nvGrpSpPr>
          <p:cNvPr id="6" name="Group 9"/>
          <p:cNvGrpSpPr/>
          <p:nvPr userDrawn="1"/>
        </p:nvGrpSpPr>
        <p:grpSpPr bwMode="hidden">
          <a:xfrm>
            <a:off x="0" y="0"/>
            <a:ext cx="10801350" cy="6858000"/>
            <a:chOff x="0" y="0"/>
            <a:chExt cx="9144000" cy="5143500"/>
          </a:xfrm>
        </p:grpSpPr>
        <p:sp>
          <p:nvSpPr>
            <p:cNvPr id="8" name="Rectangle 7"/>
            <p:cNvSpPr/>
            <p:nvPr userDrawn="1"/>
          </p:nvSpPr>
          <p:spPr bwMode="hidden">
            <a:xfrm>
              <a:off x="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hidden">
            <a:xfrm>
              <a:off x="868680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bwMode="hidden">
            <a:xfrm>
              <a:off x="0" y="3790950"/>
              <a:ext cx="9144000"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bwMode="hidden">
            <a:xfrm rot="-3540000">
              <a:off x="8483424" y="3474150"/>
              <a:ext cx="561406" cy="4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10101" y="419101"/>
            <a:ext cx="9137942" cy="1676401"/>
          </a:xfrm>
        </p:spPr>
        <p:txBody>
          <a:bodyPr anchor="b"/>
          <a:lstStyle>
            <a:lvl1pPr>
              <a:defRPr sz="2100" cap="all" baseline="0">
                <a:solidFill>
                  <a:schemeClr val="tx1"/>
                </a:solidFill>
              </a:defRPr>
            </a:lvl1pPr>
          </a:lstStyle>
          <a:p>
            <a:r>
              <a:rPr lang="en-US" smtClean="0"/>
              <a:t>Click to edit Master title style</a:t>
            </a:r>
            <a:endParaRPr lang="en-US" dirty="0"/>
          </a:p>
        </p:txBody>
      </p:sp>
      <p:sp>
        <p:nvSpPr>
          <p:cNvPr id="14" name="Text Placeholder 13"/>
          <p:cNvSpPr>
            <a:spLocks noGrp="1"/>
          </p:cNvSpPr>
          <p:nvPr userDrawn="1">
            <p:ph type="body" sz="quarter" idx="10"/>
          </p:nvPr>
        </p:nvSpPr>
        <p:spPr>
          <a:xfrm>
            <a:off x="810103" y="2171699"/>
            <a:ext cx="9132391" cy="2578100"/>
          </a:xfrm>
        </p:spPr>
        <p:txBody>
          <a:bodyPr/>
          <a:lstStyle>
            <a:lvl1pPr marL="0" indent="0">
              <a:buFont typeface="Arial" panose="020B0604020202020204" pitchFamily="34" charset="0"/>
              <a:buNone/>
              <a:defRPr sz="2100" b="0">
                <a:latin typeface="+mn-lt"/>
              </a:defRPr>
            </a:lvl1pPr>
            <a:lvl2pPr marL="0" indent="0">
              <a:buFont typeface="Arial" panose="020B0604020202020204" pitchFamily="34" charset="0"/>
              <a:buNone/>
              <a:defRPr sz="2100" b="0">
                <a:latin typeface="+mn-lt"/>
              </a:defRPr>
            </a:lvl2pPr>
            <a:lvl3pPr marL="0" indent="0">
              <a:buNone/>
              <a:defRPr sz="2100" b="0">
                <a:latin typeface="+mn-lt"/>
              </a:defRPr>
            </a:lvl3pPr>
            <a:lvl4pPr marL="0" indent="0">
              <a:buNone/>
              <a:defRPr sz="2100" b="0">
                <a:latin typeface="+mn-lt"/>
              </a:defRPr>
            </a:lvl4pPr>
            <a:lvl5pPr marL="0" indent="0">
              <a:buFont typeface="Arial" panose="020B0604020202020204" pitchFamily="34" charset="0"/>
              <a:buNone/>
              <a:defRPr sz="2100" b="0">
                <a:latin typeface="+mn-lt"/>
              </a:defRPr>
            </a:lvl5pPr>
            <a:lvl6pPr marL="0" indent="0">
              <a:spcBef>
                <a:spcPts val="0"/>
              </a:spcBef>
              <a:buNone/>
              <a:defRPr sz="2100"/>
            </a:lvl6pPr>
            <a:lvl7pPr marL="0" indent="0">
              <a:spcBef>
                <a:spcPts val="0"/>
              </a:spcBef>
              <a:buNone/>
              <a:defRPr sz="2100"/>
            </a:lvl7pPr>
            <a:lvl8pPr marL="0" indent="0">
              <a:spcBef>
                <a:spcPts val="0"/>
              </a:spcBef>
              <a:buNone/>
              <a:defRPr sz="2100"/>
            </a:lvl8pPr>
            <a:lvl9pPr marL="0" indent="0">
              <a:spcBef>
                <a:spcPts val="0"/>
              </a:spcBef>
              <a:buNone/>
              <a:defRPr sz="2100"/>
            </a:lvl9pPr>
          </a:lstStyle>
          <a:p>
            <a:pPr lvl="0"/>
            <a:r>
              <a:rPr lang="en-US" smtClean="0"/>
              <a:t>Click to edit Master text styles</a:t>
            </a:r>
            <a:endParaRPr lang="en-US" smtClean="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hidden">
          <a:xfrm>
            <a:off x="270034" y="5562600"/>
            <a:ext cx="1843430" cy="119933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ith Image Background">
    <p:spTree>
      <p:nvGrpSpPr>
        <p:cNvPr id="1" name=""/>
        <p:cNvGrpSpPr/>
        <p:nvPr/>
      </p:nvGrpSpPr>
      <p:grpSpPr>
        <a:xfrm>
          <a:off x="0" y="0"/>
          <a:ext cx="0" cy="0"/>
          <a:chOff x="0" y="0"/>
          <a:chExt cx="0" cy="0"/>
        </a:xfrm>
      </p:grpSpPr>
      <p:sp>
        <p:nvSpPr>
          <p:cNvPr id="9" name="Freeform 8"/>
          <p:cNvSpPr/>
          <p:nvPr userDrawn="1"/>
        </p:nvSpPr>
        <p:spPr>
          <a:xfrm>
            <a:off x="544190" y="577027"/>
            <a:ext cx="9721215" cy="5518975"/>
          </a:xfrm>
          <a:custGeom>
            <a:avLst/>
            <a:gdLst>
              <a:gd name="connsiteX0" fmla="*/ 7950394 w 8229600"/>
              <a:gd name="connsiteY0" fmla="*/ 4139231 h 4139231"/>
              <a:gd name="connsiteX1" fmla="*/ 8229600 w 8229600"/>
              <a:gd name="connsiteY1" fmla="*/ 3692501 h 4139231"/>
              <a:gd name="connsiteX2" fmla="*/ 8222620 w 8229600"/>
              <a:gd name="connsiteY2" fmla="*/ 0 h 4139231"/>
              <a:gd name="connsiteX3" fmla="*/ 0 w 8229600"/>
              <a:gd name="connsiteY3" fmla="*/ 0 h 4139231"/>
              <a:gd name="connsiteX4" fmla="*/ 0 w 8229600"/>
              <a:gd name="connsiteY4" fmla="*/ 4139231 h 4139231"/>
              <a:gd name="connsiteX5" fmla="*/ 7950394 w 8229600"/>
              <a:gd name="connsiteY5" fmla="*/ 4139231 h 41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0" h="4139231">
                <a:moveTo>
                  <a:pt x="7950394" y="4139231"/>
                </a:moveTo>
                <a:lnTo>
                  <a:pt x="8229600" y="3692501"/>
                </a:lnTo>
                <a:cubicBezTo>
                  <a:pt x="8227273" y="2461667"/>
                  <a:pt x="8224947" y="1230834"/>
                  <a:pt x="8222620" y="0"/>
                </a:cubicBezTo>
                <a:lnTo>
                  <a:pt x="0" y="0"/>
                </a:lnTo>
                <a:lnTo>
                  <a:pt x="0" y="4139231"/>
                </a:lnTo>
                <a:lnTo>
                  <a:pt x="7950394" y="4139231"/>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00113" y="877824"/>
            <a:ext cx="9001125" cy="731520"/>
          </a:xfrm>
        </p:spPr>
        <p:txBody>
          <a:bodyPr>
            <a:noAutofit/>
          </a:bodyPr>
          <a:lstStyle>
            <a:lvl1pPr>
              <a:defRPr sz="3700" b="1">
                <a:solidFill>
                  <a:schemeClr val="tx1"/>
                </a:solidFill>
              </a:defRPr>
            </a:lvl1pPr>
          </a:lstStyle>
          <a:p>
            <a:r>
              <a:rPr lang="en-US" dirty="0" smtClean="0"/>
              <a:t>Click to edit title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540067" y="6498338"/>
            <a:ext cx="2516715" cy="123111"/>
          </a:xfrm>
          <a:prstGeom prst="rect">
            <a:avLst/>
          </a:prstGeom>
          <a:noFill/>
        </p:spPr>
        <p:txBody>
          <a:bodyPr wrap="square" lIns="0" tIns="0" rIns="0" bIns="0" rtlCol="0">
            <a:spAutoFit/>
          </a:bodyPr>
          <a:lstStyle/>
          <a:p>
            <a:r>
              <a:rPr lang="en-US" sz="800" b="1" dirty="0" smtClean="0">
                <a:solidFill>
                  <a:schemeClr val="bg1"/>
                </a:solidFill>
                <a:latin typeface="+mj-lt"/>
              </a:rPr>
              <a:t>SAE INTERNATIONAL</a:t>
            </a:r>
            <a:endParaRPr lang="en-US" sz="800" b="1" dirty="0">
              <a:solidFill>
                <a:schemeClr val="bg1"/>
              </a:solidFill>
              <a:latin typeface="+mj-lt"/>
            </a:endParaRPr>
          </a:p>
        </p:txBody>
      </p:sp>
      <p:sp>
        <p:nvSpPr>
          <p:cNvPr id="10" name="Text Placeholder 9"/>
          <p:cNvSpPr>
            <a:spLocks noGrp="1"/>
          </p:cNvSpPr>
          <p:nvPr>
            <p:ph type="body" sz="quarter" idx="13" hasCustomPrompt="1"/>
          </p:nvPr>
        </p:nvSpPr>
        <p:spPr>
          <a:xfrm>
            <a:off x="900113" y="1905000"/>
            <a:ext cx="9001125" cy="3779520"/>
          </a:xfrm>
        </p:spPr>
        <p:txBody>
          <a:bodyPr/>
          <a:lstStyle>
            <a:lvl1pPr marL="0" marR="0" indent="0" algn="l" defTabSz="914400" rtl="0" eaLnBrk="1" fontAlgn="auto" latinLnBrk="0" hangingPunct="1">
              <a:lnSpc>
                <a:spcPct val="100000"/>
              </a:lnSpc>
              <a:spcBef>
                <a:spcPts val="0"/>
              </a:spcBef>
              <a:spcAft>
                <a:spcPts val="400"/>
              </a:spcAft>
              <a:buClrTx/>
              <a:buSzTx/>
              <a:buFontTx/>
              <a:buNone/>
              <a:defRPr b="0"/>
            </a:lvl1pPr>
            <a:lvl2pPr marL="173355" marR="0" indent="-173355" algn="l" defTabSz="914400" rtl="0" eaLnBrk="1" fontAlgn="auto" latinLnBrk="0" hangingPunct="1">
              <a:lnSpc>
                <a:spcPct val="100000"/>
              </a:lnSpc>
              <a:spcBef>
                <a:spcPts val="0"/>
              </a:spcBef>
              <a:spcAft>
                <a:spcPts val="400"/>
              </a:spcAft>
              <a:buClrTx/>
              <a:buSzTx/>
              <a:buFont typeface="Arial" panose="020B0604020202020204" pitchFamily="34" charset="0"/>
              <a:buChar char="•"/>
              <a:defRPr b="0"/>
            </a:lvl2pPr>
            <a:lvl3pPr marL="460375" indent="-230505">
              <a:lnSpc>
                <a:spcPct val="100000"/>
              </a:lnSpc>
              <a:spcBef>
                <a:spcPts val="0"/>
              </a:spcBef>
              <a:buFont typeface="Arial" panose="020B0604020202020204" pitchFamily="34" charset="0"/>
              <a:buChar char="–"/>
              <a:defRPr b="0"/>
            </a:lvl3pPr>
            <a:lvl4pPr marL="798830" indent="-171450">
              <a:lnSpc>
                <a:spcPct val="100000"/>
              </a:lnSpc>
              <a:spcBef>
                <a:spcPts val="0"/>
              </a:spcBef>
              <a:buFont typeface="Arial" panose="020B0604020202020204" pitchFamily="34" charset="0"/>
              <a:buChar char="•"/>
              <a:defRPr sz="1200" b="0"/>
            </a:lvl4pPr>
            <a:lvl5pPr marL="798830" indent="-171450">
              <a:lnSpc>
                <a:spcPct val="100000"/>
              </a:lnSpc>
              <a:spcBef>
                <a:spcPts val="0"/>
              </a:spcBef>
              <a:buFont typeface="Arial" panose="020B0604020202020204" pitchFamily="34" charset="0"/>
              <a:buChar char="•"/>
              <a:defRPr sz="1200" b="0"/>
            </a:lvl5pPr>
            <a:lvl6pPr marL="798830" indent="-171450">
              <a:lnSpc>
                <a:spcPct val="100000"/>
              </a:lnSpc>
              <a:spcBef>
                <a:spcPts val="0"/>
              </a:spcBef>
              <a:buFont typeface="Arial" panose="020B0604020202020204" pitchFamily="34" charset="0"/>
              <a:buChar char="•"/>
              <a:defRPr sz="1200" b="0"/>
            </a:lvl6pPr>
            <a:lvl7pPr marL="798830" indent="-171450">
              <a:lnSpc>
                <a:spcPct val="100000"/>
              </a:lnSpc>
              <a:spcBef>
                <a:spcPts val="0"/>
              </a:spcBef>
              <a:buFont typeface="Arial" panose="020B0604020202020204" pitchFamily="34" charset="0"/>
              <a:buChar char="•"/>
              <a:defRPr sz="1200" b="0"/>
            </a:lvl7pPr>
            <a:lvl8pPr marL="798830" indent="-171450">
              <a:lnSpc>
                <a:spcPct val="100000"/>
              </a:lnSpc>
              <a:spcBef>
                <a:spcPts val="0"/>
              </a:spcBef>
              <a:buFont typeface="Arial" panose="020B0604020202020204" pitchFamily="34" charset="0"/>
              <a:buChar char="•"/>
              <a:defRPr sz="1200" b="0"/>
            </a:lvl8pPr>
            <a:lvl9pPr marL="798830" indent="-171450">
              <a:lnSpc>
                <a:spcPct val="100000"/>
              </a:lnSpc>
              <a:spcBef>
                <a:spcPts val="0"/>
              </a:spcBef>
              <a:buFont typeface="Arial" panose="020B0604020202020204" pitchFamily="34" charset="0"/>
              <a:buChar char="•"/>
              <a:defRPr sz="1200" b="0"/>
            </a:lvl9pPr>
          </a:lstStyle>
          <a:p>
            <a:pPr lvl="0"/>
            <a:r>
              <a:rPr lang="en-US" dirty="0" smtClean="0"/>
              <a:t>Click to edit text</a:t>
            </a:r>
            <a:endParaRPr lang="en-US" dirty="0" smtClean="0"/>
          </a:p>
          <a:p>
            <a:pPr lvl="0"/>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with Colo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113" y="877824"/>
            <a:ext cx="9001125" cy="731520"/>
          </a:xfrm>
        </p:spPr>
        <p:txBody>
          <a:bodyPr>
            <a:noAutofit/>
          </a:bodyPr>
          <a:lstStyle>
            <a:lvl1pPr>
              <a:defRPr sz="3700" b="1">
                <a:solidFill>
                  <a:schemeClr val="bg1"/>
                </a:solidFill>
              </a:defRPr>
            </a:lvl1pPr>
          </a:lstStyle>
          <a:p>
            <a:r>
              <a:rPr lang="en-US" dirty="0" smtClean="0"/>
              <a:t>CLICK TO EDIT HEADLINE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900113" y="1905000"/>
            <a:ext cx="9001125" cy="3779520"/>
          </a:xfrm>
        </p:spPr>
        <p:txBody>
          <a:bodyPr/>
          <a:lstStyle>
            <a:lvl1pPr marL="0" indent="0">
              <a:lnSpc>
                <a:spcPct val="100000"/>
              </a:lnSpc>
              <a:spcBef>
                <a:spcPts val="0"/>
              </a:spcBef>
              <a:buFontTx/>
              <a:buNone/>
              <a:defRPr b="0">
                <a:solidFill>
                  <a:schemeClr val="bg1"/>
                </a:solidFill>
              </a:defRPr>
            </a:lvl1pPr>
            <a:lvl2pPr marL="173355" indent="-173355">
              <a:lnSpc>
                <a:spcPct val="100000"/>
              </a:lnSpc>
              <a:spcBef>
                <a:spcPts val="0"/>
              </a:spcBef>
              <a:buFont typeface="Arial" panose="020B0604020202020204" pitchFamily="34" charset="0"/>
              <a:buChar char="•"/>
              <a:defRPr b="0">
                <a:solidFill>
                  <a:schemeClr val="bg1"/>
                </a:solidFill>
              </a:defRPr>
            </a:lvl2pPr>
            <a:lvl3pPr marL="460375" indent="-230505">
              <a:lnSpc>
                <a:spcPct val="100000"/>
              </a:lnSpc>
              <a:spcBef>
                <a:spcPts val="0"/>
              </a:spcBef>
              <a:buFont typeface="Arial" panose="020B0604020202020204" pitchFamily="34" charset="0"/>
              <a:buChar char="–"/>
              <a:defRPr b="0">
                <a:solidFill>
                  <a:schemeClr val="bg1"/>
                </a:solidFill>
              </a:defRPr>
            </a:lvl3pPr>
            <a:lvl4pPr marL="798830" indent="-171450">
              <a:lnSpc>
                <a:spcPct val="100000"/>
              </a:lnSpc>
              <a:spcBef>
                <a:spcPts val="0"/>
              </a:spcBef>
              <a:buFont typeface="Arial" panose="020B0604020202020204" pitchFamily="34" charset="0"/>
              <a:buChar char="•"/>
              <a:defRPr sz="1200" b="0">
                <a:solidFill>
                  <a:schemeClr val="bg1"/>
                </a:solidFill>
              </a:defRPr>
            </a:lvl4pPr>
            <a:lvl5pPr marL="798830" indent="-171450">
              <a:lnSpc>
                <a:spcPct val="100000"/>
              </a:lnSpc>
              <a:spcBef>
                <a:spcPts val="0"/>
              </a:spcBef>
              <a:buFont typeface="Arial" panose="020B0604020202020204" pitchFamily="34" charset="0"/>
              <a:buChar char="•"/>
              <a:defRPr sz="1200" b="0">
                <a:solidFill>
                  <a:schemeClr val="bg1"/>
                </a:solidFill>
              </a:defRPr>
            </a:lvl5pPr>
            <a:lvl6pPr marL="798830" indent="-171450">
              <a:lnSpc>
                <a:spcPct val="100000"/>
              </a:lnSpc>
              <a:spcBef>
                <a:spcPts val="0"/>
              </a:spcBef>
              <a:buFont typeface="Arial" panose="020B0604020202020204" pitchFamily="34" charset="0"/>
              <a:buChar char="•"/>
              <a:defRPr sz="1200" b="0">
                <a:solidFill>
                  <a:schemeClr val="bg1"/>
                </a:solidFill>
              </a:defRPr>
            </a:lvl6pPr>
            <a:lvl7pPr marL="798830" indent="-171450">
              <a:lnSpc>
                <a:spcPct val="100000"/>
              </a:lnSpc>
              <a:spcBef>
                <a:spcPts val="0"/>
              </a:spcBef>
              <a:buFont typeface="Arial" panose="020B0604020202020204" pitchFamily="34" charset="0"/>
              <a:buChar char="•"/>
              <a:defRPr sz="1200" b="0">
                <a:solidFill>
                  <a:schemeClr val="bg1"/>
                </a:solidFill>
              </a:defRPr>
            </a:lvl7pPr>
            <a:lvl8pPr marL="798830" indent="-171450">
              <a:lnSpc>
                <a:spcPct val="100000"/>
              </a:lnSpc>
              <a:spcBef>
                <a:spcPts val="0"/>
              </a:spcBef>
              <a:buFont typeface="Arial" panose="020B0604020202020204" pitchFamily="34" charset="0"/>
              <a:buChar char="•"/>
              <a:defRPr sz="1200" b="0">
                <a:solidFill>
                  <a:schemeClr val="bg1"/>
                </a:solidFill>
              </a:defRPr>
            </a:lvl8pPr>
            <a:lvl9pPr marL="798830" indent="-171450">
              <a:lnSpc>
                <a:spcPct val="100000"/>
              </a:lnSpc>
              <a:spcBef>
                <a:spcPts val="0"/>
              </a:spcBef>
              <a:buFont typeface="Arial" panose="020B0604020202020204" pitchFamily="34" charset="0"/>
              <a:buChar char="•"/>
              <a:defRPr sz="1200" b="0">
                <a:solidFill>
                  <a:schemeClr val="bg1"/>
                </a:solidFill>
              </a:defRPr>
            </a:lvl9pPr>
          </a:lstStyle>
          <a:p>
            <a:pPr lvl="0"/>
            <a:r>
              <a:rPr lang="en-US" dirty="0" smtClean="0"/>
              <a:t>Click to edit text</a:t>
            </a:r>
            <a:endParaRPr lang="en-US" dirty="0" smtClean="0"/>
          </a:p>
        </p:txBody>
      </p:sp>
      <p:sp>
        <p:nvSpPr>
          <p:cNvPr id="11" name="TextBox 10"/>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solidFill>
                  <a:schemeClr val="bg1"/>
                </a:solidFill>
                <a:latin typeface="+mj-lt"/>
              </a:rPr>
              <a:t>SAE INTERNATIONAL</a:t>
            </a:r>
            <a:endParaRPr lang="en-US" sz="800" b="1" cap="all" baseline="0" dirty="0">
              <a:solidFill>
                <a:schemeClr val="bg1"/>
              </a:solidFill>
              <a:latin typeface="+mj-lt"/>
            </a:endParaRPr>
          </a:p>
        </p:txBody>
      </p:sp>
      <p:sp>
        <p:nvSpPr>
          <p:cNvPr id="3" name="Freeform 2"/>
          <p:cNvSpPr/>
          <p:nvPr userDrawn="1"/>
        </p:nvSpPr>
        <p:spPr>
          <a:xfrm>
            <a:off x="526413" y="579276"/>
            <a:ext cx="9738653" cy="5536529"/>
          </a:xfrm>
          <a:custGeom>
            <a:avLst/>
            <a:gdLst>
              <a:gd name="connsiteX0" fmla="*/ 11141 w 8244362"/>
              <a:gd name="connsiteY0" fmla="*/ 0 h 5536529"/>
              <a:gd name="connsiteX1" fmla="*/ 0 w 8244362"/>
              <a:gd name="connsiteY1" fmla="*/ 5525389 h 5536529"/>
              <a:gd name="connsiteX2" fmla="*/ 7976977 w 8244362"/>
              <a:gd name="connsiteY2" fmla="*/ 5536529 h 5536529"/>
              <a:gd name="connsiteX3" fmla="*/ 8244362 w 8244362"/>
              <a:gd name="connsiteY3" fmla="*/ 5057514 h 5536529"/>
              <a:gd name="connsiteX4" fmla="*/ 8244362 w 8244362"/>
              <a:gd name="connsiteY4" fmla="*/ 0 h 5536529"/>
              <a:gd name="connsiteX5" fmla="*/ 11141 w 8244362"/>
              <a:gd name="connsiteY5" fmla="*/ 0 h 553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4362" h="5536529">
                <a:moveTo>
                  <a:pt x="11141" y="0"/>
                </a:moveTo>
                <a:cubicBezTo>
                  <a:pt x="7427" y="1841796"/>
                  <a:pt x="3714" y="3683593"/>
                  <a:pt x="0" y="5525389"/>
                </a:cubicBezTo>
                <a:lnTo>
                  <a:pt x="7976977" y="5536529"/>
                </a:lnTo>
                <a:lnTo>
                  <a:pt x="8244362" y="5057514"/>
                </a:lnTo>
                <a:lnTo>
                  <a:pt x="8244362" y="0"/>
                </a:lnTo>
                <a:lnTo>
                  <a:pt x="11141" y="0"/>
                </a:lnTo>
                <a:close/>
              </a:path>
            </a:pathLst>
          </a:cu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Color Background">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FOOTER CHANGED UNDER INSERT&gt;HEADER &amp;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A2E38E-3676-4AC9-AE40-117CF2D4B3AC}" type="slidenum">
              <a:rPr lang="en-US" smtClean="0"/>
            </a:fld>
            <a:endParaRPr lang="en-US" dirty="0"/>
          </a:p>
        </p:txBody>
      </p:sp>
      <p:cxnSp>
        <p:nvCxnSpPr>
          <p:cNvPr id="8" name="Straight Connector 7"/>
          <p:cNvCxnSpPr/>
          <p:nvPr userDrawn="1"/>
        </p:nvCxnSpPr>
        <p:spPr>
          <a:xfrm>
            <a:off x="540068" y="6437377"/>
            <a:ext cx="9721215"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900113" y="876299"/>
            <a:ext cx="9001125" cy="4572000"/>
          </a:xfrm>
        </p:spPr>
        <p:txBody>
          <a:bodyPr>
            <a:noAutofit/>
          </a:bodyPr>
          <a:lstStyle>
            <a:lvl1pPr marL="0" indent="0">
              <a:lnSpc>
                <a:spcPct val="100000"/>
              </a:lnSpc>
              <a:spcBef>
                <a:spcPts val="0"/>
              </a:spcBef>
              <a:spcAft>
                <a:spcPts val="0"/>
              </a:spcAft>
              <a:buFontTx/>
              <a:buNone/>
              <a:defRPr sz="3700" b="1" cap="all" baseline="0">
                <a:solidFill>
                  <a:schemeClr val="bg1"/>
                </a:solidFill>
                <a:latin typeface="+mj-lt"/>
              </a:defRPr>
            </a:lvl1pPr>
            <a:lvl2pPr marL="0" indent="0">
              <a:lnSpc>
                <a:spcPct val="100000"/>
              </a:lnSpc>
              <a:spcBef>
                <a:spcPts val="0"/>
              </a:spcBef>
              <a:buFontTx/>
              <a:buNone/>
              <a:defRPr sz="3700" b="0">
                <a:solidFill>
                  <a:schemeClr val="bg1"/>
                </a:solidFill>
              </a:defRPr>
            </a:lvl2pPr>
            <a:lvl3pPr marL="0" indent="0">
              <a:lnSpc>
                <a:spcPct val="100000"/>
              </a:lnSpc>
              <a:spcBef>
                <a:spcPts val="0"/>
              </a:spcBef>
              <a:buFontTx/>
              <a:buNone/>
              <a:defRPr sz="3700" b="0">
                <a:solidFill>
                  <a:schemeClr val="bg1"/>
                </a:solidFill>
              </a:defRPr>
            </a:lvl3pPr>
            <a:lvl4pPr marL="0" indent="0">
              <a:lnSpc>
                <a:spcPct val="100000"/>
              </a:lnSpc>
              <a:spcBef>
                <a:spcPts val="0"/>
              </a:spcBef>
              <a:buFontTx/>
              <a:buNone/>
              <a:defRPr sz="3700" b="0">
                <a:solidFill>
                  <a:schemeClr val="bg1"/>
                </a:solidFill>
              </a:defRPr>
            </a:lvl4pPr>
            <a:lvl5pPr marL="0" indent="0">
              <a:lnSpc>
                <a:spcPct val="100000"/>
              </a:lnSpc>
              <a:spcBef>
                <a:spcPts val="0"/>
              </a:spcBef>
              <a:buFontTx/>
              <a:buNone/>
              <a:defRPr sz="3700" b="0">
                <a:solidFill>
                  <a:schemeClr val="bg1"/>
                </a:solidFill>
              </a:defRPr>
            </a:lvl5pPr>
            <a:lvl6pPr marL="0" indent="0">
              <a:lnSpc>
                <a:spcPct val="100000"/>
              </a:lnSpc>
              <a:spcBef>
                <a:spcPts val="0"/>
              </a:spcBef>
              <a:buFontTx/>
              <a:buNone/>
              <a:defRPr sz="3700" b="0">
                <a:solidFill>
                  <a:schemeClr val="bg1"/>
                </a:solidFill>
              </a:defRPr>
            </a:lvl6pPr>
            <a:lvl7pPr marL="0" indent="0">
              <a:lnSpc>
                <a:spcPct val="100000"/>
              </a:lnSpc>
              <a:spcBef>
                <a:spcPts val="0"/>
              </a:spcBef>
              <a:buFontTx/>
              <a:buNone/>
              <a:defRPr sz="3700" b="0">
                <a:solidFill>
                  <a:schemeClr val="bg1"/>
                </a:solidFill>
              </a:defRPr>
            </a:lvl7pPr>
            <a:lvl8pPr marL="0" indent="0">
              <a:lnSpc>
                <a:spcPct val="100000"/>
              </a:lnSpc>
              <a:spcBef>
                <a:spcPts val="0"/>
              </a:spcBef>
              <a:buFontTx/>
              <a:buNone/>
              <a:defRPr sz="3700" b="0">
                <a:solidFill>
                  <a:schemeClr val="bg1"/>
                </a:solidFill>
              </a:defRPr>
            </a:lvl8pPr>
            <a:lvl9pPr marL="0" indent="0">
              <a:lnSpc>
                <a:spcPct val="100000"/>
              </a:lnSpc>
              <a:spcBef>
                <a:spcPts val="0"/>
              </a:spcBef>
              <a:buFontTx/>
              <a:buNone/>
              <a:defRPr sz="3700" b="0">
                <a:solidFill>
                  <a:schemeClr val="bg1"/>
                </a:solidFill>
              </a:defRPr>
            </a:lvl9pPr>
          </a:lstStyle>
          <a:p>
            <a:pPr lvl="0"/>
            <a:r>
              <a:rPr lang="en-US" dirty="0" smtClean="0"/>
              <a:t>CLICK TO EDIT HEADLINE</a:t>
            </a:r>
            <a:endParaRPr lang="en-US" dirty="0" smtClean="0"/>
          </a:p>
          <a:p>
            <a:pPr lvl="1"/>
            <a:r>
              <a:rPr lang="en-US" dirty="0" smtClean="0"/>
              <a:t>Click to edit subhead</a:t>
            </a:r>
            <a:endParaRPr lang="en-US" dirty="0" smtClean="0"/>
          </a:p>
        </p:txBody>
      </p:sp>
      <p:sp>
        <p:nvSpPr>
          <p:cNvPr id="11" name="TextBox 10"/>
          <p:cNvSpPr txBox="1"/>
          <p:nvPr userDrawn="1"/>
        </p:nvSpPr>
        <p:spPr>
          <a:xfrm>
            <a:off x="540067" y="6498338"/>
            <a:ext cx="2516715" cy="123111"/>
          </a:xfrm>
          <a:prstGeom prst="rect">
            <a:avLst/>
          </a:prstGeom>
          <a:noFill/>
        </p:spPr>
        <p:txBody>
          <a:bodyPr wrap="square" lIns="0" tIns="0" rIns="0" bIns="0" rtlCol="0">
            <a:spAutoFit/>
          </a:bodyPr>
          <a:lstStyle/>
          <a:p>
            <a:r>
              <a:rPr lang="en-US" sz="800" b="1" cap="all" baseline="0" dirty="0" smtClean="0">
                <a:solidFill>
                  <a:schemeClr val="bg1"/>
                </a:solidFill>
                <a:latin typeface="+mj-lt"/>
              </a:rPr>
              <a:t>SAE INTERNATIONAL</a:t>
            </a:r>
            <a:endParaRPr lang="en-US" sz="800" b="1" cap="all" baseline="0" dirty="0">
              <a:solidFill>
                <a:schemeClr val="bg1"/>
              </a:solidFill>
              <a:latin typeface="+mj-lt"/>
            </a:endParaRPr>
          </a:p>
        </p:txBody>
      </p:sp>
      <p:sp>
        <p:nvSpPr>
          <p:cNvPr id="12" name="Freeform 11"/>
          <p:cNvSpPr/>
          <p:nvPr userDrawn="1"/>
        </p:nvSpPr>
        <p:spPr>
          <a:xfrm>
            <a:off x="526413" y="579276"/>
            <a:ext cx="9738653" cy="5536529"/>
          </a:xfrm>
          <a:custGeom>
            <a:avLst/>
            <a:gdLst>
              <a:gd name="connsiteX0" fmla="*/ 11141 w 8244362"/>
              <a:gd name="connsiteY0" fmla="*/ 0 h 5536529"/>
              <a:gd name="connsiteX1" fmla="*/ 0 w 8244362"/>
              <a:gd name="connsiteY1" fmla="*/ 5525389 h 5536529"/>
              <a:gd name="connsiteX2" fmla="*/ 7976977 w 8244362"/>
              <a:gd name="connsiteY2" fmla="*/ 5536529 h 5536529"/>
              <a:gd name="connsiteX3" fmla="*/ 8244362 w 8244362"/>
              <a:gd name="connsiteY3" fmla="*/ 5057514 h 5536529"/>
              <a:gd name="connsiteX4" fmla="*/ 8244362 w 8244362"/>
              <a:gd name="connsiteY4" fmla="*/ 0 h 5536529"/>
              <a:gd name="connsiteX5" fmla="*/ 11141 w 8244362"/>
              <a:gd name="connsiteY5" fmla="*/ 0 h 553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4362" h="5536529">
                <a:moveTo>
                  <a:pt x="11141" y="0"/>
                </a:moveTo>
                <a:cubicBezTo>
                  <a:pt x="7427" y="1841796"/>
                  <a:pt x="3714" y="3683593"/>
                  <a:pt x="0" y="5525389"/>
                </a:cubicBezTo>
                <a:lnTo>
                  <a:pt x="7976977" y="5536529"/>
                </a:lnTo>
                <a:lnTo>
                  <a:pt x="8244362" y="5057514"/>
                </a:lnTo>
                <a:lnTo>
                  <a:pt x="8244362" y="0"/>
                </a:lnTo>
                <a:lnTo>
                  <a:pt x="11141" y="0"/>
                </a:lnTo>
                <a:close/>
              </a:path>
            </a:pathLst>
          </a:cu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2.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182880"/>
            <a:ext cx="9721215" cy="67056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0068" y="1214965"/>
            <a:ext cx="9721215" cy="4876800"/>
          </a:xfrm>
          <a:prstGeom prst="rect">
            <a:avLst/>
          </a:prstGeom>
        </p:spPr>
        <p:txBody>
          <a:bodyPr vert="horz" lIns="0" tIns="0" rIns="0" bIns="0" rtlCol="0">
            <a:noAutofit/>
          </a:bodyPr>
          <a:lstStyle/>
          <a:p>
            <a:pPr lvl="0"/>
            <a:r>
              <a:rPr lang="en-US" dirty="0" smtClean="0"/>
              <a:t>Click to add text</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smtClean="0"/>
          </a:p>
        </p:txBody>
      </p:sp>
      <p:sp>
        <p:nvSpPr>
          <p:cNvPr id="5" name="Footer Placeholder 4"/>
          <p:cNvSpPr>
            <a:spLocks noGrp="1"/>
          </p:cNvSpPr>
          <p:nvPr>
            <p:ph type="ftr" sz="quarter" idx="3"/>
          </p:nvPr>
        </p:nvSpPr>
        <p:spPr>
          <a:xfrm>
            <a:off x="3834479" y="6498336"/>
            <a:ext cx="3420428" cy="170688"/>
          </a:xfrm>
          <a:prstGeom prst="rect">
            <a:avLst/>
          </a:prstGeom>
        </p:spPr>
        <p:txBody>
          <a:bodyPr vert="horz" lIns="0" tIns="0" rIns="0" bIns="0" rtlCol="0" anchor="b" anchorCtr="0"/>
          <a:lstStyle>
            <a:lvl1pPr algn="l">
              <a:defRPr sz="800" b="0">
                <a:solidFill>
                  <a:schemeClr val="tx1"/>
                </a:solidFill>
                <a:latin typeface="+mj-lt"/>
              </a:defRPr>
            </a:lvl1pPr>
          </a:lstStyle>
          <a:p>
            <a:r>
              <a:rPr lang="en-US" dirty="0" smtClean="0"/>
              <a:t>FOOTER CHANGED UNDER INSERT&gt;HEADER &amp; FOOTER</a:t>
            </a:r>
            <a:endParaRPr lang="en-US" dirty="0"/>
          </a:p>
        </p:txBody>
      </p:sp>
      <p:sp>
        <p:nvSpPr>
          <p:cNvPr id="6" name="Slide Number Placeholder 5"/>
          <p:cNvSpPr>
            <a:spLocks noGrp="1"/>
          </p:cNvSpPr>
          <p:nvPr>
            <p:ph type="sldNum" sz="quarter" idx="4"/>
          </p:nvPr>
        </p:nvSpPr>
        <p:spPr>
          <a:xfrm>
            <a:off x="7740968" y="6498336"/>
            <a:ext cx="2520315" cy="170688"/>
          </a:xfrm>
          <a:prstGeom prst="rect">
            <a:avLst/>
          </a:prstGeom>
        </p:spPr>
        <p:txBody>
          <a:bodyPr vert="horz" lIns="0" tIns="0" rIns="0" bIns="0" rtlCol="0" anchor="b" anchorCtr="0"/>
          <a:lstStyle>
            <a:lvl1pPr algn="r">
              <a:defRPr sz="800" b="0">
                <a:solidFill>
                  <a:schemeClr val="tx1"/>
                </a:solidFill>
                <a:latin typeface="+mj-lt"/>
              </a:defRPr>
            </a:lvl1pPr>
          </a:lstStyle>
          <a:p>
            <a:fld id="{C5A2E38E-3676-4AC9-AE40-117CF2D4B3AC}"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dt="0"/>
  <p:txStyles>
    <p:titleStyle>
      <a:lvl1pPr algn="l" defTabSz="914400" rtl="0" eaLnBrk="1" latinLnBrk="0" hangingPunct="1">
        <a:spcBef>
          <a:spcPct val="0"/>
        </a:spcBef>
        <a:buNone/>
        <a:defRPr sz="1800" b="1"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400"/>
        </a:spcAft>
        <a:buFont typeface="Arial" panose="020B0604020202020204" pitchFamily="34" charset="0"/>
        <a:buNone/>
        <a:defRPr sz="1400" b="1"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400"/>
        </a:spcAft>
        <a:buFont typeface="Arial" panose="020B0604020202020204" pitchFamily="34" charset="0"/>
        <a:buNone/>
        <a:defRPr sz="1400" kern="1200">
          <a:solidFill>
            <a:schemeClr val="tx1"/>
          </a:solidFill>
          <a:latin typeface="+mn-lt"/>
          <a:ea typeface="+mn-ea"/>
          <a:cs typeface="+mn-cs"/>
        </a:defRPr>
      </a:lvl2pPr>
      <a:lvl3pPr marL="174625" indent="-174625" algn="l" defTabSz="9144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3pPr>
      <a:lvl4pPr marL="465455" indent="-233680" algn="l" defTabSz="914400"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4pPr>
      <a:lvl5pPr marL="682625" indent="-171450" algn="l" defTabSz="914400"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5pPr>
      <a:lvl6pPr marL="976630" indent="-231775" algn="l" defTabSz="914400"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6pPr>
      <a:lvl7pPr marL="976630" indent="-231775" algn="l" defTabSz="914400"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7pPr>
      <a:lvl8pPr marL="974725" indent="-230505" algn="l" defTabSz="914400"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8pPr>
      <a:lvl9pPr marL="976630" indent="-231775" algn="l" defTabSz="914400" rtl="0" eaLnBrk="1" latinLnBrk="0" hangingPunct="1">
        <a:lnSpc>
          <a:spcPct val="100000"/>
        </a:lnSpc>
        <a:spcBef>
          <a:spcPts val="0"/>
        </a:spcBef>
        <a:spcAft>
          <a:spcPts val="4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540067"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40CB8-8EBA-4034-962F-301FCBA9C415}" type="datetimeFigureOut">
              <a:rPr lang="en-US" smtClean="0"/>
            </a:fld>
            <a:endParaRPr lang="en-US" dirty="0"/>
          </a:p>
        </p:txBody>
      </p:sp>
      <p:sp>
        <p:nvSpPr>
          <p:cNvPr id="5" name="Footer Placeholder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9FB09-CB70-4976-8281-5ED92334D5B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hyperlink" Target="http://subs.sae.org/E-JOURNAL-10/" TargetMode="External"/><Relationship Id="rId2" Type="http://schemas.openxmlformats.org/officeDocument/2006/relationships/image" Target="../media/image26.jpeg"/><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36.jpeg"/><Relationship Id="rId7" Type="http://schemas.openxmlformats.org/officeDocument/2006/relationships/image" Target="../media/image35.jpeg"/><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0.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hyperlink" Target="https://saemobilus.sae.org/"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5.png"/><Relationship Id="rId1"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7.png"/><Relationship Id="rId1"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9.png"/><Relationship Id="rId1"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2.png"/><Relationship Id="rId1"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5.png"/><Relationship Id="rId1" Type="http://schemas.openxmlformats.org/officeDocument/2006/relationships/image" Target="../media/image6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9.png"/><Relationship Id="rId1"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0.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76.png"/><Relationship Id="rId1"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78.png"/><Relationship Id="rId1"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0.png"/><Relationship Id="rId1" Type="http://schemas.openxmlformats.org/officeDocument/2006/relationships/image" Target="../media/image7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5.png"/><Relationship Id="rId1"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7.png"/><Relationship Id="rId1"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9.png"/><Relationship Id="rId1" Type="http://schemas.openxmlformats.org/officeDocument/2006/relationships/image" Target="../media/image88.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0.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94.png"/><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image" Target="../media/image9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14" name="Title 1"/>
          <p:cNvSpPr txBox="1"/>
          <p:nvPr/>
        </p:nvSpPr>
        <p:spPr>
          <a:xfrm>
            <a:off x="4320540" y="1571612"/>
            <a:ext cx="6227727" cy="4000528"/>
          </a:xfrm>
          <a:prstGeom prst="rect">
            <a:avLst/>
          </a:prstGeom>
        </p:spPr>
        <p:txBody>
          <a:bodyPr vert="horz" lIns="91440" tIns="45720" rIns="91440" bIns="45720" rtlCol="0" anchor="ctr">
            <a:noAutofit/>
          </a:bodyPr>
          <a:lstStyle/>
          <a:p>
            <a:pPr lvl="0">
              <a:lnSpc>
                <a:spcPct val="150000"/>
              </a:lnSpc>
              <a:spcBef>
                <a:spcPct val="0"/>
              </a:spcBef>
            </a:pPr>
            <a:endParaRPr lang="en-US" altLang="zh-CN" sz="3600" dirty="0" smtClean="0"/>
          </a:p>
          <a:p>
            <a:pPr lvl="0">
              <a:lnSpc>
                <a:spcPct val="150000"/>
              </a:lnSpc>
              <a:spcBef>
                <a:spcPct val="0"/>
              </a:spcBef>
            </a:pPr>
            <a:endParaRPr lang="en-US" altLang="zh-CN" sz="3600" dirty="0" smtClean="0"/>
          </a:p>
          <a:p>
            <a:pPr lvl="0">
              <a:lnSpc>
                <a:spcPct val="150000"/>
              </a:lnSpc>
              <a:spcBef>
                <a:spcPct val="0"/>
              </a:spcBef>
            </a:pPr>
            <a:r>
              <a:rPr lang="zh-CN" altLang="en-US" sz="3600" dirty="0" smtClean="0"/>
              <a:t>    </a:t>
            </a:r>
            <a:endParaRPr lang="en-US" altLang="zh-CN" sz="3600" dirty="0" smtClean="0"/>
          </a:p>
          <a:p>
            <a:pPr lvl="0">
              <a:lnSpc>
                <a:spcPct val="150000"/>
              </a:lnSpc>
              <a:spcBef>
                <a:spcPct val="0"/>
              </a:spcBef>
            </a:pPr>
            <a:r>
              <a:rPr lang="en-US" altLang="zh-CN" sz="3600" dirty="0" smtClean="0"/>
              <a:t>              </a:t>
            </a:r>
            <a:r>
              <a:rPr lang="zh-CN" altLang="en-US" sz="3600" b="1" dirty="0" smtClean="0"/>
              <a:t>目录</a:t>
            </a:r>
            <a:endParaRPr lang="en-US" altLang="zh-CN" sz="3600" b="1" dirty="0" smtClean="0"/>
          </a:p>
          <a:p>
            <a:pPr lvl="0">
              <a:lnSpc>
                <a:spcPct val="150000"/>
              </a:lnSpc>
              <a:spcBef>
                <a:spcPct val="0"/>
              </a:spcBef>
            </a:pPr>
            <a:endParaRPr kumimoji="0" lang="en-US" sz="800" i="0" u="none" strike="noStrike" kern="1200" cap="none" spc="0" normalizeH="0" baseline="0" noProof="0" dirty="0" smtClean="0">
              <a:ln>
                <a:noFill/>
              </a:ln>
              <a:solidFill>
                <a:schemeClr val="tx1"/>
              </a:solidFill>
              <a:effectLst/>
              <a:uLnTx/>
              <a:uFillTx/>
              <a:latin typeface="+mj-lt"/>
              <a:ea typeface="+mj-ea"/>
              <a:cs typeface="+mj-cs"/>
            </a:endParaRPr>
          </a:p>
          <a:p>
            <a:pPr>
              <a:lnSpc>
                <a:spcPct val="150000"/>
              </a:lnSpc>
              <a:spcBef>
                <a:spcPct val="0"/>
              </a:spcBef>
              <a:buFont typeface="Arial" panose="020B0604020202020204" pitchFamily="34" charset="0"/>
              <a:buChar char="•"/>
            </a:pPr>
            <a:r>
              <a:rPr kumimoji="0" lang="en-US" sz="2800" i="0" u="none" strike="noStrike" kern="1200" cap="none" spc="0" normalizeH="0" baseline="0" noProof="0" dirty="0" smtClean="0">
                <a:ln>
                  <a:noFill/>
                </a:ln>
                <a:solidFill>
                  <a:schemeClr val="tx1"/>
                </a:solidFill>
                <a:effectLst/>
                <a:uLnTx/>
                <a:uFillTx/>
                <a:latin typeface="+mj-lt"/>
                <a:ea typeface="+mj-ea"/>
                <a:cs typeface="+mj-cs"/>
              </a:rPr>
              <a:t>  SAE</a:t>
            </a:r>
            <a:r>
              <a:rPr lang="zh-CN" altLang="en-US" sz="2800" dirty="0" smtClean="0">
                <a:latin typeface="+mj-lt"/>
                <a:ea typeface="+mj-ea"/>
                <a:cs typeface="+mj-cs"/>
              </a:rPr>
              <a:t>国际自动机工程师学</a:t>
            </a:r>
            <a:r>
              <a:rPr kumimoji="0" lang="zh-CN" altLang="en-US" sz="2800" i="0" u="none" strike="noStrike" kern="1200" cap="none" spc="0" normalizeH="0" baseline="0" noProof="0" dirty="0" smtClean="0">
                <a:ln>
                  <a:noFill/>
                </a:ln>
                <a:solidFill>
                  <a:schemeClr val="tx1"/>
                </a:solidFill>
                <a:effectLst/>
                <a:uLnTx/>
                <a:uFillTx/>
                <a:latin typeface="+mj-lt"/>
                <a:ea typeface="+mj-ea"/>
                <a:cs typeface="+mj-cs"/>
              </a:rPr>
              <a:t>介绍</a:t>
            </a:r>
            <a:endParaRPr kumimoji="0" lang="en-US" altLang="zh-CN" sz="2800" i="0" u="none" strike="noStrike" kern="1200" cap="none" spc="0" normalizeH="0" baseline="0" noProof="0" dirty="0" smtClean="0">
              <a:ln>
                <a:noFill/>
              </a:ln>
              <a:solidFill>
                <a:schemeClr val="tx1"/>
              </a:solidFill>
              <a:effectLst/>
              <a:uLnTx/>
              <a:uFillTx/>
              <a:latin typeface="+mj-lt"/>
              <a:ea typeface="+mj-ea"/>
              <a:cs typeface="+mj-cs"/>
            </a:endParaRPr>
          </a:p>
          <a:p>
            <a:pPr>
              <a:lnSpc>
                <a:spcPct val="150000"/>
              </a:lnSpc>
              <a:spcBef>
                <a:spcPct val="0"/>
              </a:spcBef>
              <a:buFont typeface="Arial" panose="020B0604020202020204" pitchFamily="34" charset="0"/>
              <a:buChar char="•"/>
            </a:pPr>
            <a:r>
              <a:rPr lang="en-US" altLang="zh-CN" sz="2800" dirty="0" smtClean="0"/>
              <a:t>  SAE</a:t>
            </a:r>
            <a:r>
              <a:rPr lang="zh-CN" altLang="en-US" sz="2800" dirty="0" smtClean="0"/>
              <a:t>出版物介绍</a:t>
            </a:r>
            <a:endParaRPr kumimoji="0" lang="en-US" altLang="zh-CN" sz="2800" i="0" u="none" strike="noStrike" kern="1200" cap="none" spc="0" normalizeH="0" baseline="0" noProof="0" dirty="0" smtClean="0">
              <a:ln>
                <a:noFill/>
              </a:ln>
              <a:solidFill>
                <a:schemeClr val="tx1"/>
              </a:solidFill>
              <a:effectLst/>
              <a:uLnTx/>
              <a:uFillTx/>
              <a:latin typeface="+mj-lt"/>
              <a:ea typeface="+mj-ea"/>
              <a:cs typeface="+mj-cs"/>
            </a:endParaRPr>
          </a:p>
          <a:p>
            <a:pPr>
              <a:lnSpc>
                <a:spcPct val="150000"/>
              </a:lnSpc>
              <a:spcBef>
                <a:spcPct val="0"/>
              </a:spcBef>
              <a:buFont typeface="Arial" panose="020B0604020202020204" pitchFamily="34" charset="0"/>
              <a:buChar char="•"/>
            </a:pPr>
            <a:r>
              <a:rPr lang="en-US" sz="2800" dirty="0" smtClean="0">
                <a:latin typeface="+mj-lt"/>
                <a:ea typeface="+mj-ea"/>
                <a:cs typeface="+mj-cs"/>
              </a:rPr>
              <a:t>  SAE</a:t>
            </a:r>
            <a:r>
              <a:rPr lang="zh-CN" altLang="en-US" sz="2800" dirty="0" smtClean="0">
                <a:latin typeface="+mj-lt"/>
                <a:ea typeface="+mj-ea"/>
                <a:cs typeface="+mj-cs"/>
              </a:rPr>
              <a:t>数据库平台使用</a:t>
            </a:r>
            <a:endParaRPr lang="en-US" altLang="zh-CN" sz="2800" dirty="0" smtClean="0">
              <a:latin typeface="+mj-lt"/>
              <a:ea typeface="+mj-ea"/>
              <a:cs typeface="+mj-cs"/>
            </a:endParaRPr>
          </a:p>
          <a:p>
            <a:pPr>
              <a:lnSpc>
                <a:spcPct val="150000"/>
              </a:lnSpc>
              <a:spcBef>
                <a:spcPct val="0"/>
              </a:spcBef>
            </a:pPr>
            <a:endParaRPr lang="en-US" altLang="zh-CN" sz="3600" dirty="0" smtClean="0">
              <a:latin typeface="+mj-lt"/>
              <a:ea typeface="+mj-ea"/>
              <a:cs typeface="+mj-cs"/>
            </a:endParaRPr>
          </a:p>
          <a:p>
            <a:pPr>
              <a:lnSpc>
                <a:spcPct val="150000"/>
              </a:lnSpc>
              <a:spcBef>
                <a:spcPct val="0"/>
              </a:spcBef>
            </a:pPr>
            <a:endParaRPr kumimoji="0" lang="en-US" sz="3600" i="0" u="none" strike="noStrike" kern="1200" cap="none" spc="0" normalizeH="0" baseline="0" noProof="0" dirty="0" smtClean="0">
              <a:ln>
                <a:noFill/>
              </a:ln>
              <a:solidFill>
                <a:schemeClr val="tx1"/>
              </a:solidFill>
              <a:effectLst/>
              <a:uLnTx/>
              <a:uFillTx/>
              <a:latin typeface="+mj-lt"/>
              <a:ea typeface="+mj-ea"/>
              <a:cs typeface="+mj-cs"/>
            </a:endParaRPr>
          </a:p>
          <a:p>
            <a:pPr lvl="0">
              <a:lnSpc>
                <a:spcPct val="150000"/>
              </a:lnSpc>
              <a:spcBef>
                <a:spcPct val="0"/>
              </a:spcBef>
            </a:pPr>
            <a:endParaRPr kumimoji="0" lang="en-US" sz="3600" i="0" u="none" strike="noStrike" kern="1200" cap="none" spc="0" normalizeH="0" baseline="0" noProof="0" dirty="0">
              <a:ln>
                <a:noFill/>
              </a:ln>
              <a:solidFill>
                <a:schemeClr val="tx1"/>
              </a:solidFill>
              <a:effectLst/>
              <a:uLnTx/>
              <a:uFillTx/>
              <a:latin typeface="+mj-lt"/>
              <a:ea typeface="+mj-ea"/>
              <a:cs typeface="+mj-cs"/>
            </a:endParaRPr>
          </a:p>
        </p:txBody>
      </p:sp>
      <p:sp>
        <p:nvSpPr>
          <p:cNvPr id="25" name="Title 4"/>
          <p:cNvSpPr>
            <a:spLocks noGrp="1"/>
          </p:cNvSpPr>
          <p:nvPr>
            <p:ph type="title"/>
          </p:nvPr>
        </p:nvSpPr>
        <p:spPr>
          <a:xfrm>
            <a:off x="540068" y="182880"/>
            <a:ext cx="9721215" cy="670560"/>
          </a:xfrm>
        </p:spPr>
        <p:txBody>
          <a:bodyPr/>
          <a:lstStyle/>
          <a:p>
            <a:r>
              <a:rPr lang="zh-CN" altLang="en-US" dirty="0" smtClean="0"/>
              <a:t>目录</a:t>
            </a:r>
            <a:endParaRPr lang="en-US" dirty="0"/>
          </a:p>
        </p:txBody>
      </p:sp>
      <p:pic>
        <p:nvPicPr>
          <p:cNvPr id="10" name="图片 9" descr="570c15f601e85.jpg"/>
          <p:cNvPicPr/>
          <p:nvPr/>
        </p:nvPicPr>
        <p:blipFill>
          <a:blip r:embed="rId1" cstate="email"/>
          <a:stretch>
            <a:fillRect/>
          </a:stretch>
        </p:blipFill>
        <p:spPr>
          <a:xfrm>
            <a:off x="733304" y="2286001"/>
            <a:ext cx="2609971" cy="1354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ChangeArrowheads="1"/>
          </p:cNvPicPr>
          <p:nvPr/>
        </p:nvPicPr>
        <p:blipFill>
          <a:blip r:embed="rId2" cstate="email"/>
          <a:srcRect/>
          <a:stretch>
            <a:fillRect/>
          </a:stretch>
        </p:blipFill>
        <p:spPr bwMode="auto">
          <a:xfrm>
            <a:off x="562548" y="1066801"/>
            <a:ext cx="1440000" cy="1019175"/>
          </a:xfrm>
          <a:prstGeom prst="rect">
            <a:avLst/>
          </a:prstGeom>
          <a:noFill/>
          <a:ln w="9525">
            <a:noFill/>
            <a:miter lim="800000"/>
            <a:headEnd/>
            <a:tailEnd/>
          </a:ln>
          <a:effectLst/>
        </p:spPr>
      </p:pic>
      <p:pic>
        <p:nvPicPr>
          <p:cNvPr id="40962" name="Picture 2" descr="http://www.saemobilus.org/wp-content/uploads/2016/05/contact.jpg"/>
          <p:cNvPicPr>
            <a:picLocks noChangeAspect="1" noChangeArrowheads="1"/>
          </p:cNvPicPr>
          <p:nvPr/>
        </p:nvPicPr>
        <p:blipFill>
          <a:blip r:embed="rId3" cstate="email"/>
          <a:srcRect/>
          <a:stretch>
            <a:fillRect/>
          </a:stretch>
        </p:blipFill>
        <p:spPr bwMode="auto">
          <a:xfrm>
            <a:off x="733304" y="3886201"/>
            <a:ext cx="2609374" cy="1629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590665" y="1143000"/>
            <a:ext cx="9490595" cy="400110"/>
          </a:xfrm>
          <a:prstGeom prst="rect">
            <a:avLst/>
          </a:prstGeom>
          <a:noFill/>
        </p:spPr>
        <p:txBody>
          <a:bodyPr wrap="square" rtlCol="0">
            <a:spAutoFit/>
          </a:bodyPr>
          <a:lstStyle/>
          <a:p>
            <a:pPr lvl="0"/>
            <a:r>
              <a:rPr lang="en-US" altLang="zh-CN" sz="2000" b="1" dirty="0" smtClean="0">
                <a:cs typeface="Times New Roman" panose="02020603050405020304" pitchFamily="18" charset="0"/>
              </a:rPr>
              <a:t>SAE </a:t>
            </a:r>
            <a:r>
              <a:rPr lang="zh-CN" altLang="en-US" sz="2000" b="1" dirty="0" smtClean="0">
                <a:cs typeface="Times New Roman" panose="02020603050405020304" pitchFamily="18" charset="0"/>
              </a:rPr>
              <a:t>学术期刊（</a:t>
            </a:r>
            <a:r>
              <a:rPr lang="en-US" altLang="zh-CN" sz="2000" b="1" dirty="0" smtClean="0">
                <a:cs typeface="Times New Roman" panose="02020603050405020304" pitchFamily="18" charset="0"/>
              </a:rPr>
              <a:t>Journal Articles</a:t>
            </a:r>
            <a:r>
              <a:rPr lang="zh-CN" altLang="en-US" sz="2000" b="1" dirty="0" smtClean="0">
                <a:cs typeface="Times New Roman" panose="02020603050405020304" pitchFamily="18" charset="0"/>
              </a:rPr>
              <a:t>）</a:t>
            </a:r>
            <a:endParaRPr lang="en-US" altLang="zh-CN" sz="2000" b="1" dirty="0" smtClean="0">
              <a:cs typeface="Times New Roman" panose="02020603050405020304" pitchFamily="18" charset="0"/>
            </a:endParaRPr>
          </a:p>
        </p:txBody>
      </p:sp>
      <p:graphicFrame>
        <p:nvGraphicFramePr>
          <p:cNvPr id="12" name="表格 11"/>
          <p:cNvGraphicFramePr>
            <a:graphicFrameLocks noGrp="1"/>
          </p:cNvGraphicFramePr>
          <p:nvPr/>
        </p:nvGraphicFramePr>
        <p:xfrm>
          <a:off x="540068" y="1676400"/>
          <a:ext cx="9721215" cy="4572000"/>
        </p:xfrm>
        <a:graphic>
          <a:graphicData uri="http://schemas.openxmlformats.org/drawingml/2006/table">
            <a:tbl>
              <a:tblPr firstRow="1" bandRow="1">
                <a:tableStyleId>{3B4B98B0-60AC-42C2-AFA5-B58CD77FA1E5}</a:tableStyleId>
              </a:tblPr>
              <a:tblGrid>
                <a:gridCol w="6995641"/>
                <a:gridCol w="2725574"/>
              </a:tblGrid>
              <a:tr h="457200">
                <a:tc>
                  <a:txBody>
                    <a:bodyPr/>
                    <a:lstStyle/>
                    <a:p>
                      <a:pPr algn="l" fontAlgn="ctr"/>
                      <a:r>
                        <a:rPr lang="fr-FR" sz="1600" b="0" u="none" strike="noStrike" dirty="0" smtClean="0"/>
                        <a:t>  Journal </a:t>
                      </a:r>
                      <a:r>
                        <a:rPr lang="fr-FR" sz="1600" b="0" u="none" strike="noStrike" dirty="0"/>
                        <a:t>of Aerospace</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b="0" u="none" strike="noStrike" dirty="0"/>
                        <a:t>《</a:t>
                      </a:r>
                      <a:r>
                        <a:rPr lang="zh-CN" altLang="en-US" sz="1600" b="0" u="none" strike="noStrike" dirty="0"/>
                        <a:t>航空航天</a:t>
                      </a:r>
                      <a:r>
                        <a:rPr lang="en-US" altLang="zh-CN" sz="1600" b="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fr-FR" sz="1600" u="none" strike="noStrike" dirty="0" smtClean="0"/>
                        <a:t>  Journal </a:t>
                      </a:r>
                      <a:r>
                        <a:rPr lang="fr-FR" sz="1600" u="none" strike="noStrike" dirty="0"/>
                        <a:t>of Commercial Vehicles</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a:t>《</a:t>
                      </a:r>
                      <a:r>
                        <a:rPr lang="zh-CN" altLang="en-US" sz="1600" u="none" strike="noStrike"/>
                        <a:t>商用车辆</a:t>
                      </a:r>
                      <a:r>
                        <a:rPr lang="en-US" altLang="zh-CN" sz="1600" u="none" strike="noStrike"/>
                        <a:t>》</a:t>
                      </a:r>
                      <a:endParaRPr lang="zh-CN" altLang="en-US" sz="1600" b="0" i="0" u="none" strike="noStrike">
                        <a:solidFill>
                          <a:srgbClr val="000000"/>
                        </a:solidFill>
                        <a:latin typeface="+mj-lt"/>
                      </a:endParaRPr>
                    </a:p>
                  </a:txBody>
                  <a:tcPr marL="0" marR="0" marT="0" marB="0" anchor="ctr"/>
                </a:tc>
              </a:tr>
              <a:tr h="457200">
                <a:tc>
                  <a:txBody>
                    <a:bodyPr/>
                    <a:lstStyle/>
                    <a:p>
                      <a:pPr algn="l" fontAlgn="ctr"/>
                      <a:r>
                        <a:rPr lang="fr-FR" sz="1600" u="none" strike="noStrike" dirty="0" smtClean="0"/>
                        <a:t>  Journal </a:t>
                      </a:r>
                      <a:r>
                        <a:rPr lang="fr-FR" sz="1600" u="none" strike="noStrike" dirty="0"/>
                        <a:t>of Engines</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a:t>《</a:t>
                      </a:r>
                      <a:r>
                        <a:rPr lang="zh-CN" altLang="en-US" sz="1600" u="none" strike="noStrike"/>
                        <a:t>发动机</a:t>
                      </a:r>
                      <a:r>
                        <a:rPr lang="en-US" altLang="zh-CN" sz="1600" u="none" strike="noStrike"/>
                        <a:t>》</a:t>
                      </a:r>
                      <a:endParaRPr lang="zh-CN" altLang="en-US" sz="1600" b="0" i="0" u="none" strike="noStrike">
                        <a:solidFill>
                          <a:srgbClr val="000000"/>
                        </a:solidFill>
                        <a:latin typeface="+mj-lt"/>
                      </a:endParaRPr>
                    </a:p>
                  </a:txBody>
                  <a:tcPr marL="0" marR="0" marT="0" marB="0" anchor="ctr"/>
                </a:tc>
              </a:tr>
              <a:tr h="457200">
                <a:tc>
                  <a:txBody>
                    <a:bodyPr/>
                    <a:lstStyle/>
                    <a:p>
                      <a:pPr algn="l" fontAlgn="ctr"/>
                      <a:r>
                        <a:rPr lang="en-US" sz="1600" u="none" strike="noStrike" dirty="0" smtClean="0"/>
                        <a:t>  Journal </a:t>
                      </a:r>
                      <a:r>
                        <a:rPr lang="en-US" sz="1600" u="none" strike="noStrike" dirty="0"/>
                        <a:t>of Fuels and Lubricants</a:t>
                      </a:r>
                      <a:endParaRPr lang="en-US"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燃料和润滑剂</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fr-FR" sz="1600" u="none" strike="noStrike" dirty="0" smtClean="0"/>
                        <a:t>  Journal </a:t>
                      </a:r>
                      <a:r>
                        <a:rPr lang="fr-FR" sz="1600" u="none" strike="noStrike" dirty="0"/>
                        <a:t>of Materials &amp; Manufacturing</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材料和制造</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en-US" sz="1600" u="none" strike="noStrike" dirty="0" smtClean="0"/>
                        <a:t>  Journal </a:t>
                      </a:r>
                      <a:r>
                        <a:rPr lang="en-US" sz="1600" u="none" strike="noStrike" dirty="0"/>
                        <a:t>of Passenger Cars – Mechanical Systems</a:t>
                      </a:r>
                      <a:endParaRPr lang="en-US"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轿车</a:t>
                      </a:r>
                      <a:r>
                        <a:rPr lang="en-US" altLang="zh-CN" sz="1600" u="none" strike="noStrike" dirty="0"/>
                        <a:t>-</a:t>
                      </a:r>
                      <a:r>
                        <a:rPr lang="zh-CN" altLang="en-US" sz="1600" u="none" strike="noStrike" dirty="0"/>
                        <a:t>机械系统</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en-US" sz="1600" u="none" strike="noStrike" dirty="0" smtClean="0"/>
                        <a:t>  Journal </a:t>
                      </a:r>
                      <a:r>
                        <a:rPr lang="en-US" sz="1600" u="none" strike="noStrike" dirty="0"/>
                        <a:t>of Passenger Cars – </a:t>
                      </a:r>
                      <a:r>
                        <a:rPr lang="en-US" sz="1600" u="none" strike="noStrike" dirty="0" smtClean="0"/>
                        <a:t>Electronic </a:t>
                      </a:r>
                      <a:r>
                        <a:rPr lang="en-US" sz="1600" u="none" strike="noStrike" dirty="0"/>
                        <a:t>and </a:t>
                      </a:r>
                      <a:r>
                        <a:rPr lang="en-US" sz="1600" u="none" strike="noStrike" dirty="0" smtClean="0"/>
                        <a:t> Electrical </a:t>
                      </a:r>
                      <a:r>
                        <a:rPr lang="en-US" sz="1600" u="none" strike="noStrike" dirty="0"/>
                        <a:t>Systems</a:t>
                      </a:r>
                      <a:endParaRPr lang="en-US"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轿车</a:t>
                      </a:r>
                      <a:r>
                        <a:rPr lang="en-US" altLang="zh-CN" sz="1600" u="none" strike="noStrike" dirty="0"/>
                        <a:t>-</a:t>
                      </a:r>
                      <a:r>
                        <a:rPr lang="zh-CN" altLang="en-US" sz="1600" u="none" strike="noStrike" dirty="0"/>
                        <a:t>电子电气系统</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fr-FR" sz="1600" u="none" strike="noStrike" dirty="0" smtClean="0"/>
                        <a:t>  Journal </a:t>
                      </a:r>
                      <a:r>
                        <a:rPr lang="fr-FR" sz="1600" u="none" strike="noStrike" dirty="0"/>
                        <a:t>of Alternative Powertrains</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可替代动力系统</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fr-FR" sz="1600" u="none" strike="noStrike" dirty="0" smtClean="0"/>
                        <a:t>  Journal </a:t>
                      </a:r>
                      <a:r>
                        <a:rPr lang="fr-FR" sz="1600" u="none" strike="noStrike" dirty="0"/>
                        <a:t>of Transportation Safety</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运输安全</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en-US" sz="1600" u="none" strike="noStrike" dirty="0" smtClean="0"/>
                        <a:t>  Vehicle </a:t>
                      </a:r>
                      <a:r>
                        <a:rPr lang="en-US" sz="1600" u="none" strike="noStrike" dirty="0"/>
                        <a:t>Noise &amp; Vibration Scholarly </a:t>
                      </a:r>
                      <a:r>
                        <a:rPr lang="en-US" sz="1600" u="none" strike="noStrike" dirty="0" smtClean="0"/>
                        <a:t>Journal  </a:t>
                      </a:r>
                      <a:r>
                        <a:rPr lang="en-US" sz="1600" i="1" u="none" strike="noStrike" dirty="0" smtClean="0">
                          <a:solidFill>
                            <a:srgbClr val="FF0000"/>
                          </a:solidFill>
                        </a:rPr>
                        <a:t>NEW </a:t>
                      </a:r>
                      <a:r>
                        <a:rPr lang="en-US" sz="1600" i="1" u="none" strike="noStrike" dirty="0">
                          <a:solidFill>
                            <a:srgbClr val="FF0000"/>
                          </a:solidFill>
                        </a:rPr>
                        <a:t>in </a:t>
                      </a:r>
                      <a:r>
                        <a:rPr lang="en-US" sz="1600" i="1" u="none" strike="noStrike" dirty="0" smtClean="0">
                          <a:solidFill>
                            <a:srgbClr val="FF0000"/>
                          </a:solidFill>
                        </a:rPr>
                        <a:t>2017</a:t>
                      </a:r>
                      <a:endParaRPr lang="en-US" sz="1600" b="0" i="1" u="none" strike="noStrike" dirty="0">
                        <a:solidFill>
                          <a:srgbClr val="FF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车辆噪声和振动</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590665" y="1143000"/>
            <a:ext cx="9490595" cy="400110"/>
          </a:xfrm>
          <a:prstGeom prst="rect">
            <a:avLst/>
          </a:prstGeom>
          <a:noFill/>
        </p:spPr>
        <p:txBody>
          <a:bodyPr wrap="square" rtlCol="0">
            <a:spAutoFit/>
          </a:bodyPr>
          <a:lstStyle/>
          <a:p>
            <a:pPr lvl="0"/>
            <a:r>
              <a:rPr lang="en-US" altLang="zh-CN" sz="2000" b="1" dirty="0" smtClean="0">
                <a:cs typeface="Times New Roman" panose="02020603050405020304" pitchFamily="18" charset="0"/>
              </a:rPr>
              <a:t>SAE </a:t>
            </a:r>
            <a:r>
              <a:rPr lang="zh-CN" altLang="en-US" sz="2000" b="1" dirty="0" smtClean="0">
                <a:cs typeface="Times New Roman" panose="02020603050405020304" pitchFamily="18" charset="0"/>
              </a:rPr>
              <a:t>学术期刊（</a:t>
            </a:r>
            <a:r>
              <a:rPr lang="en-US" altLang="zh-CN" sz="2000" b="1" dirty="0" smtClean="0">
                <a:cs typeface="Times New Roman" panose="02020603050405020304" pitchFamily="18" charset="0"/>
              </a:rPr>
              <a:t>Journal Articles</a:t>
            </a:r>
            <a:r>
              <a:rPr lang="zh-CN" altLang="en-US" sz="2000" b="1" dirty="0" smtClean="0">
                <a:cs typeface="Times New Roman" panose="02020603050405020304" pitchFamily="18" charset="0"/>
              </a:rPr>
              <a:t>）</a:t>
            </a:r>
            <a:endParaRPr lang="en-US" altLang="zh-CN" sz="2000" b="1" dirty="0" smtClean="0">
              <a:cs typeface="Times New Roman" panose="02020603050405020304" pitchFamily="18" charset="0"/>
            </a:endParaRPr>
          </a:p>
        </p:txBody>
      </p:sp>
      <p:graphicFrame>
        <p:nvGraphicFramePr>
          <p:cNvPr id="12" name="表格 11"/>
          <p:cNvGraphicFramePr>
            <a:graphicFrameLocks noGrp="1"/>
          </p:cNvGraphicFramePr>
          <p:nvPr/>
        </p:nvGraphicFramePr>
        <p:xfrm>
          <a:off x="540068" y="1676400"/>
          <a:ext cx="9721215" cy="914400"/>
        </p:xfrm>
        <a:graphic>
          <a:graphicData uri="http://schemas.openxmlformats.org/drawingml/2006/table">
            <a:tbl>
              <a:tblPr firstRow="1" bandRow="1">
                <a:tableStyleId>{3B4B98B0-60AC-42C2-AFA5-B58CD77FA1E5}</a:tableStyleId>
              </a:tblPr>
              <a:tblGrid>
                <a:gridCol w="6995641"/>
                <a:gridCol w="2725574"/>
              </a:tblGrid>
              <a:tr h="457200">
                <a:tc>
                  <a:txBody>
                    <a:bodyPr/>
                    <a:lstStyle/>
                    <a:p>
                      <a:pPr algn="l" fontAlgn="ctr"/>
                      <a:r>
                        <a:rPr lang="en-US" sz="1600" b="0" u="none" strike="noStrike" dirty="0" smtClean="0"/>
                        <a:t>  Journal of Transportation Cybersecurity and Privacy </a:t>
                      </a:r>
                      <a:r>
                        <a:rPr lang="en-US" altLang="zh-CN" sz="1600" b="0" i="1" u="none" strike="noStrike" dirty="0" smtClean="0">
                          <a:solidFill>
                            <a:srgbClr val="FF0000"/>
                          </a:solidFill>
                        </a:rPr>
                        <a:t>NEW in 2018</a:t>
                      </a:r>
                      <a:endParaRPr lang="fr-FR" sz="1600" b="0" i="0" u="none" strike="noStrike" dirty="0">
                        <a:solidFill>
                          <a:srgbClr val="000000"/>
                        </a:solidFill>
                        <a:latin typeface="+mj-lt"/>
                      </a:endParaRPr>
                    </a:p>
                  </a:txBody>
                  <a:tcPr marL="0" marR="0" marT="0" marB="0" anchor="ctr"/>
                </a:tc>
                <a:tc>
                  <a:txBody>
                    <a:bodyPr/>
                    <a:lstStyle/>
                    <a:p>
                      <a:pPr algn="l" fontAlgn="ctr"/>
                      <a:r>
                        <a:rPr lang="en-US" altLang="zh-CN" sz="1600" b="0" u="none" strike="noStrike" dirty="0" smtClean="0"/>
                        <a:t>《</a:t>
                      </a:r>
                      <a:r>
                        <a:rPr lang="zh-CN" altLang="en-US" sz="1600" b="0" u="none" strike="noStrike" dirty="0" smtClean="0"/>
                        <a:t>车辆网络安全与隐私</a:t>
                      </a:r>
                      <a:r>
                        <a:rPr lang="en-US" altLang="zh-CN" sz="1600" b="0" u="none" strike="noStrike" dirty="0" smtClean="0"/>
                        <a:t>》</a:t>
                      </a:r>
                      <a:endParaRPr lang="zh-CN" altLang="en-US" sz="1600" b="0" i="0" u="none" strike="noStrike" dirty="0">
                        <a:solidFill>
                          <a:srgbClr val="000000"/>
                        </a:solidFill>
                        <a:latin typeface="+mj-lt"/>
                      </a:endParaRPr>
                    </a:p>
                  </a:txBody>
                  <a:tcPr marL="0" marR="0" marT="0" marB="0" anchor="ctr"/>
                </a:tc>
              </a:tr>
              <a:tr h="457200">
                <a:tc>
                  <a:txBody>
                    <a:bodyPr/>
                    <a:lstStyle/>
                    <a:p>
                      <a:pPr algn="l" fontAlgn="ctr"/>
                      <a:r>
                        <a:rPr lang="en-US" sz="1600" u="none" strike="noStrike" dirty="0" smtClean="0"/>
                        <a:t>  Journal of Automated and Connected Vehicles </a:t>
                      </a:r>
                      <a:r>
                        <a:rPr lang="en-US" sz="1600" i="1" u="none" strike="noStrike" dirty="0" smtClean="0">
                          <a:solidFill>
                            <a:srgbClr val="FF0000"/>
                          </a:solidFill>
                        </a:rPr>
                        <a:t>NEW </a:t>
                      </a:r>
                      <a:r>
                        <a:rPr lang="en-US" sz="1600" i="1" u="none" strike="noStrike" dirty="0">
                          <a:solidFill>
                            <a:srgbClr val="FF0000"/>
                          </a:solidFill>
                        </a:rPr>
                        <a:t>in </a:t>
                      </a:r>
                      <a:r>
                        <a:rPr lang="en-US" sz="1600" i="1" u="none" strike="noStrike" dirty="0" smtClean="0">
                          <a:solidFill>
                            <a:srgbClr val="FF0000"/>
                          </a:solidFill>
                        </a:rPr>
                        <a:t>2018</a:t>
                      </a:r>
                      <a:endParaRPr lang="en-US" sz="1600" b="0" i="1" u="none" strike="noStrike" dirty="0">
                        <a:solidFill>
                          <a:srgbClr val="FF0000"/>
                        </a:solidFill>
                        <a:latin typeface="+mj-lt"/>
                      </a:endParaRPr>
                    </a:p>
                  </a:txBody>
                  <a:tcPr marL="0" marR="0" marT="0" marB="0" anchor="ctr"/>
                </a:tc>
                <a:tc>
                  <a:txBody>
                    <a:bodyPr/>
                    <a:lstStyle/>
                    <a:p>
                      <a:pPr algn="l" fontAlgn="ctr"/>
                      <a:r>
                        <a:rPr lang="en-US" altLang="zh-CN" sz="1600" u="none" strike="noStrike" dirty="0"/>
                        <a:t>《</a:t>
                      </a:r>
                      <a:r>
                        <a:rPr lang="zh-CN" altLang="en-US" sz="1600" u="none" strike="noStrike" dirty="0"/>
                        <a:t>车辆噪声和振动</a:t>
                      </a:r>
                      <a:r>
                        <a:rPr lang="en-US" altLang="zh-CN" sz="1600" u="none" strike="noStrike" dirty="0"/>
                        <a:t>》</a:t>
                      </a:r>
                      <a:endParaRPr lang="zh-CN" altLang="en-US" sz="1600" b="0" i="0" u="none" strike="noStrike" dirty="0">
                        <a:solidFill>
                          <a:srgbClr val="000000"/>
                        </a:solidFill>
                        <a:latin typeface="+mj-lt"/>
                      </a:endParaRPr>
                    </a:p>
                  </a:txBody>
                  <a:tcPr marL="0" marR="0" marT="0" marB="0" anchor="ctr"/>
                </a:tc>
              </a:tr>
            </a:tbl>
          </a:graphicData>
        </a:graphic>
      </p:graphicFrame>
      <p:pic>
        <p:nvPicPr>
          <p:cNvPr id="1026" name="Picture 2" descr="http://www.sae.org/images/bookstore/journal-images/mag_11_journal_covers_lg.jpg"/>
          <p:cNvPicPr>
            <a:picLocks noChangeAspect="1" noChangeArrowheads="1"/>
          </p:cNvPicPr>
          <p:nvPr/>
        </p:nvPicPr>
        <p:blipFill>
          <a:blip r:embed="rId1" cstate="email"/>
          <a:srcRect/>
          <a:stretch>
            <a:fillRect/>
          </a:stretch>
        </p:blipFill>
        <p:spPr bwMode="auto">
          <a:xfrm>
            <a:off x="5934075" y="3200400"/>
            <a:ext cx="1800000" cy="2326317"/>
          </a:xfrm>
          <a:prstGeom prst="rect">
            <a:avLst/>
          </a:prstGeom>
          <a:ln>
            <a:noFill/>
          </a:ln>
          <a:effectLst>
            <a:outerShdw blurRad="292100" dist="139700" dir="2700000" algn="tl" rotWithShape="0">
              <a:srgbClr val="333333">
                <a:alpha val="65000"/>
              </a:srgbClr>
            </a:outerShdw>
          </a:effectLst>
        </p:spPr>
      </p:pic>
      <p:pic>
        <p:nvPicPr>
          <p:cNvPr id="14" name="Picture 2" descr="Journals Covers"/>
          <p:cNvPicPr>
            <a:picLocks noChangeAspect="1" noChangeArrowheads="1"/>
          </p:cNvPicPr>
          <p:nvPr/>
        </p:nvPicPr>
        <p:blipFill>
          <a:blip r:embed="rId2" cstate="email"/>
          <a:srcRect b="5519"/>
          <a:stretch>
            <a:fillRect/>
          </a:stretch>
        </p:blipFill>
        <p:spPr bwMode="auto">
          <a:xfrm>
            <a:off x="600075" y="2971800"/>
            <a:ext cx="2438400" cy="3019018"/>
          </a:xfrm>
          <a:prstGeom prst="rect">
            <a:avLst/>
          </a:prstGeom>
          <a:noFill/>
          <a:ln w="9525">
            <a:noFill/>
            <a:miter lim="800000"/>
            <a:headEnd/>
            <a:tailEnd/>
          </a:ln>
        </p:spPr>
      </p:pic>
      <p:pic>
        <p:nvPicPr>
          <p:cNvPr id="15" name="图片 14" descr="http://www.sae.org/images/bookstore/journal-images/mag_10_journal_covers_lg.jpg">
            <a:hlinkClick r:id="rId3"/>
          </p:cNvPr>
          <p:cNvPicPr/>
          <p:nvPr/>
        </p:nvPicPr>
        <p:blipFill>
          <a:blip r:embed="rId4" cstate="email"/>
          <a:srcRect/>
          <a:stretch>
            <a:fillRect/>
          </a:stretch>
        </p:blipFill>
        <p:spPr bwMode="auto">
          <a:xfrm>
            <a:off x="3724275" y="3200400"/>
            <a:ext cx="1800000" cy="23256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email"/>
          <a:srcRect/>
          <a:stretch>
            <a:fillRect/>
          </a:stretch>
        </p:blipFill>
        <p:spPr bwMode="auto">
          <a:xfrm>
            <a:off x="8143875" y="3048000"/>
            <a:ext cx="221262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590665" y="1143000"/>
            <a:ext cx="9620020" cy="4308872"/>
          </a:xfrm>
          <a:prstGeom prst="rect">
            <a:avLst/>
          </a:prstGeom>
          <a:noFill/>
        </p:spPr>
        <p:txBody>
          <a:bodyPr wrap="square" rtlCol="0">
            <a:spAutoFit/>
          </a:bodyPr>
          <a:lstStyle/>
          <a:p>
            <a:pPr algn="just"/>
            <a:r>
              <a:rPr lang="en-US" altLang="zh-CN" sz="2000" b="1" dirty="0" smtClean="0">
                <a:cs typeface="Times New Roman" panose="02020603050405020304" pitchFamily="18" charset="0"/>
              </a:rPr>
              <a:t>SAE </a:t>
            </a:r>
            <a:r>
              <a:rPr lang="zh-CN" altLang="en-US" sz="2000" b="1" dirty="0" smtClean="0">
                <a:cs typeface="Times New Roman" panose="02020603050405020304" pitchFamily="18" charset="0"/>
              </a:rPr>
              <a:t>标准（</a:t>
            </a:r>
            <a:r>
              <a:rPr lang="en-US" altLang="zh-CN" sz="2000" b="1" dirty="0" smtClean="0">
                <a:cs typeface="Times New Roman" panose="02020603050405020304" pitchFamily="18" charset="0"/>
              </a:rPr>
              <a:t> Standards</a:t>
            </a:r>
            <a:r>
              <a:rPr lang="zh-CN" altLang="en-US" sz="2000" b="1" dirty="0" smtClean="0">
                <a:cs typeface="Times New Roman" panose="02020603050405020304" pitchFamily="18" charset="0"/>
              </a:rPr>
              <a:t>）</a:t>
            </a:r>
            <a:endParaRPr lang="en-US" altLang="zh-CN" sz="2000" b="1" dirty="0" smtClean="0">
              <a:cs typeface="Times New Roman" panose="02020603050405020304" pitchFamily="18" charset="0"/>
            </a:endParaRPr>
          </a:p>
          <a:p>
            <a:pPr lvl="0" algn="just"/>
            <a:endParaRPr lang="en-US" altLang="zh-CN" b="1" dirty="0" smtClean="0">
              <a:latin typeface="+mn-ea"/>
              <a:cs typeface="Times New Roman" panose="02020603050405020304" pitchFamily="18" charset="0"/>
            </a:endParaRPr>
          </a:p>
          <a:p>
            <a:pPr algn="just">
              <a:lnSpc>
                <a:spcPct val="150000"/>
              </a:lnSpc>
              <a:buFont typeface="Wingdings" panose="05000000000000000000" pitchFamily="2" charset="2"/>
              <a:buChar char="Ø"/>
            </a:pPr>
            <a:r>
              <a:rPr lang="en-US" altLang="zh-CN" dirty="0" smtClean="0">
                <a:latin typeface="+mj-lt"/>
                <a:cs typeface="Times New Roman" panose="02020603050405020304" pitchFamily="18" charset="0"/>
              </a:rPr>
              <a:t>SAE</a:t>
            </a:r>
            <a:r>
              <a:rPr lang="zh-CN" altLang="en-US" dirty="0" smtClean="0">
                <a:latin typeface="+mj-lt"/>
                <a:cs typeface="Times New Roman" panose="02020603050405020304" pitchFamily="18" charset="0"/>
              </a:rPr>
              <a:t>数字图书馆</a:t>
            </a:r>
            <a:r>
              <a:rPr lang="zh-CN" altLang="en-US" b="1" u="sng" dirty="0" smtClean="0">
                <a:latin typeface="+mj-lt"/>
                <a:cs typeface="Times New Roman" panose="02020603050405020304" pitchFamily="18" charset="0"/>
              </a:rPr>
              <a:t>收录了</a:t>
            </a:r>
            <a:r>
              <a:rPr lang="en-US" altLang="zh-CN" b="1" u="sng" dirty="0" smtClean="0">
                <a:latin typeface="+mj-lt"/>
                <a:cs typeface="Times New Roman" panose="02020603050405020304" pitchFamily="18" charset="0"/>
              </a:rPr>
              <a:t>3.8</a:t>
            </a:r>
            <a:r>
              <a:rPr lang="zh-CN" altLang="en-US" b="1" u="sng" dirty="0" smtClean="0">
                <a:latin typeface="+mj-lt"/>
                <a:cs typeface="Times New Roman" panose="02020603050405020304" pitchFamily="18" charset="0"/>
              </a:rPr>
              <a:t>万</a:t>
            </a:r>
            <a:r>
              <a:rPr lang="zh-CN" altLang="en-US" dirty="0" smtClean="0">
                <a:latin typeface="+mj-lt"/>
                <a:cs typeface="Times New Roman" panose="02020603050405020304" pitchFamily="18" charset="0"/>
              </a:rPr>
              <a:t>份标准文献，含历史标准。包括地面车辆标准</a:t>
            </a:r>
            <a:endParaRPr lang="en-US" altLang="zh-CN" dirty="0" smtClean="0">
              <a:latin typeface="+mj-lt"/>
              <a:cs typeface="Times New Roman" panose="02020603050405020304" pitchFamily="18" charset="0"/>
            </a:endParaRPr>
          </a:p>
          <a:p>
            <a:pPr algn="just">
              <a:lnSpc>
                <a:spcPct val="150000"/>
              </a:lnSpc>
            </a:pPr>
            <a:r>
              <a:rPr lang="en-US" altLang="en-US" dirty="0" smtClean="0">
                <a:latin typeface="+mj-lt"/>
                <a:cs typeface="Times New Roman" panose="02020603050405020304" pitchFamily="18" charset="0"/>
              </a:rPr>
              <a:t>(J-Reports)</a:t>
            </a:r>
            <a:r>
              <a:rPr lang="zh-CN" altLang="en-US" dirty="0" smtClean="0">
                <a:latin typeface="+mj-lt"/>
                <a:cs typeface="Times New Roman" panose="02020603050405020304" pitchFamily="18" charset="0"/>
              </a:rPr>
              <a:t>、航空航天标准</a:t>
            </a:r>
            <a:r>
              <a:rPr lang="en-US" altLang="en-US" dirty="0" smtClean="0">
                <a:latin typeface="+mj-lt"/>
                <a:cs typeface="Times New Roman" panose="02020603050405020304" pitchFamily="18" charset="0"/>
              </a:rPr>
              <a:t>(AS)</a:t>
            </a:r>
            <a:r>
              <a:rPr lang="zh-CN" altLang="en-US" dirty="0" smtClean="0">
                <a:latin typeface="+mj-lt"/>
                <a:cs typeface="Times New Roman" panose="02020603050405020304" pitchFamily="18" charset="0"/>
              </a:rPr>
              <a:t>和航天材料规范</a:t>
            </a:r>
            <a:r>
              <a:rPr lang="en-US" altLang="en-US" dirty="0" smtClean="0">
                <a:latin typeface="+mj-lt"/>
                <a:cs typeface="Times New Roman" panose="02020603050405020304" pitchFamily="18" charset="0"/>
              </a:rPr>
              <a:t>(AMS)</a:t>
            </a:r>
            <a:r>
              <a:rPr lang="zh-CN" altLang="en-US" dirty="0" smtClean="0">
                <a:latin typeface="+mj-lt"/>
                <a:cs typeface="Times New Roman" panose="02020603050405020304" pitchFamily="18" charset="0"/>
              </a:rPr>
              <a:t>；</a:t>
            </a:r>
            <a:endParaRPr lang="en-US" altLang="en-US" dirty="0" smtClean="0">
              <a:latin typeface="+mj-lt"/>
              <a:cs typeface="Times New Roman" panose="02020603050405020304" pitchFamily="18" charset="0"/>
            </a:endParaRPr>
          </a:p>
          <a:p>
            <a:pPr algn="just">
              <a:lnSpc>
                <a:spcPts val="1200"/>
              </a:lnSpc>
            </a:pPr>
            <a:endParaRPr lang="en-US" altLang="zh-CN" dirty="0" smtClean="0">
              <a:latin typeface="+mj-lt"/>
              <a:cs typeface="Times New Roman" panose="02020603050405020304" pitchFamily="18" charset="0"/>
            </a:endParaRPr>
          </a:p>
          <a:p>
            <a:pPr algn="just">
              <a:lnSpc>
                <a:spcPct val="150000"/>
              </a:lnSpc>
              <a:buFont typeface="Wingdings" panose="05000000000000000000" pitchFamily="2" charset="2"/>
              <a:buChar char="Ø"/>
            </a:pPr>
            <a:r>
              <a:rPr lang="en-US" altLang="zh-CN" dirty="0" smtClean="0">
                <a:latin typeface="+mj-lt"/>
                <a:cs typeface="Times New Roman" panose="02020603050405020304" pitchFamily="18" charset="0"/>
              </a:rPr>
              <a:t> </a:t>
            </a:r>
            <a:r>
              <a:rPr lang="en-US" altLang="en-US" dirty="0" smtClean="0">
                <a:latin typeface="+mj-lt"/>
                <a:cs typeface="Times New Roman" panose="02020603050405020304" pitchFamily="18" charset="0"/>
              </a:rPr>
              <a:t>SAE</a:t>
            </a:r>
            <a:r>
              <a:rPr lang="zh-CN" altLang="en-US" dirty="0" smtClean="0">
                <a:latin typeface="+mj-lt"/>
                <a:cs typeface="Times New Roman" panose="02020603050405020304" pitchFamily="18" charset="0"/>
              </a:rPr>
              <a:t>在其</a:t>
            </a:r>
            <a:r>
              <a:rPr lang="en-US" altLang="en-US" dirty="0" smtClean="0">
                <a:latin typeface="+mj-lt"/>
                <a:cs typeface="Times New Roman" panose="02020603050405020304" pitchFamily="18" charset="0"/>
              </a:rPr>
              <a:t>100</a:t>
            </a:r>
            <a:r>
              <a:rPr lang="zh-CN" altLang="en-US" dirty="0" smtClean="0">
                <a:latin typeface="+mj-lt"/>
                <a:cs typeface="Times New Roman" panose="02020603050405020304" pitchFamily="18" charset="0"/>
              </a:rPr>
              <a:t>多年的历史中一直是航空航天标准的领先提供者。拥有</a:t>
            </a:r>
            <a:r>
              <a:rPr lang="zh-CN" altLang="en-US" b="1" u="sng" dirty="0" smtClean="0">
                <a:latin typeface="+mj-lt"/>
                <a:cs typeface="Times New Roman" panose="02020603050405020304" pitchFamily="18" charset="0"/>
              </a:rPr>
              <a:t>超过 </a:t>
            </a:r>
            <a:r>
              <a:rPr lang="en-US" altLang="en-US" b="1" u="sng" dirty="0" smtClean="0">
                <a:latin typeface="+mj-lt"/>
                <a:cs typeface="Times New Roman" panose="02020603050405020304" pitchFamily="18" charset="0"/>
              </a:rPr>
              <a:t>29,500</a:t>
            </a:r>
            <a:r>
              <a:rPr lang="zh-CN" altLang="en-US" b="1" u="sng" dirty="0" smtClean="0">
                <a:latin typeface="+mj-lt"/>
                <a:cs typeface="Times New Roman" panose="02020603050405020304" pitchFamily="18" charset="0"/>
              </a:rPr>
              <a:t>个</a:t>
            </a:r>
            <a:r>
              <a:rPr lang="zh-CN" altLang="en-US" dirty="0" smtClean="0">
                <a:latin typeface="+mj-lt"/>
                <a:cs typeface="Times New Roman" panose="02020603050405020304" pitchFamily="18" charset="0"/>
              </a:rPr>
              <a:t>可用的 </a:t>
            </a:r>
            <a:r>
              <a:rPr lang="zh-CN" altLang="en-US" b="1" u="sng" dirty="0" smtClean="0">
                <a:latin typeface="+mj-lt"/>
                <a:cs typeface="Times New Roman" panose="02020603050405020304" pitchFamily="18" charset="0"/>
              </a:rPr>
              <a:t>航空航天标准</a:t>
            </a:r>
            <a:r>
              <a:rPr lang="en-US" altLang="en-US" b="1" u="sng" dirty="0" smtClean="0">
                <a:latin typeface="+mj-lt"/>
                <a:cs typeface="Times New Roman" panose="02020603050405020304" pitchFamily="18" charset="0"/>
              </a:rPr>
              <a:t>(AS)</a:t>
            </a:r>
            <a:r>
              <a:rPr lang="zh-CN" altLang="en-US" dirty="0" smtClean="0">
                <a:latin typeface="+mj-lt"/>
                <a:cs typeface="Times New Roman" panose="02020603050405020304" pitchFamily="18" charset="0"/>
              </a:rPr>
              <a:t>和</a:t>
            </a:r>
            <a:r>
              <a:rPr lang="zh-CN" altLang="en-US" b="1" u="sng" dirty="0" smtClean="0">
                <a:latin typeface="+mj-lt"/>
                <a:cs typeface="Times New Roman" panose="02020603050405020304" pitchFamily="18" charset="0"/>
              </a:rPr>
              <a:t>航天材料规范</a:t>
            </a:r>
            <a:r>
              <a:rPr lang="en-US" altLang="en-US" b="1" u="sng" dirty="0" smtClean="0">
                <a:latin typeface="+mj-lt"/>
                <a:cs typeface="Times New Roman" panose="02020603050405020304" pitchFamily="18" charset="0"/>
              </a:rPr>
              <a:t>(AMS)</a:t>
            </a:r>
            <a:r>
              <a:rPr lang="zh-CN" altLang="en-US" dirty="0" smtClean="0">
                <a:latin typeface="+mj-lt"/>
                <a:cs typeface="Times New Roman" panose="02020603050405020304" pitchFamily="18" charset="0"/>
              </a:rPr>
              <a:t>，</a:t>
            </a:r>
            <a:r>
              <a:rPr lang="en-US" altLang="en-US" dirty="0" smtClean="0">
                <a:latin typeface="+mj-lt"/>
                <a:cs typeface="Times New Roman" panose="02020603050405020304" pitchFamily="18" charset="0"/>
              </a:rPr>
              <a:t>SAE</a:t>
            </a:r>
            <a:r>
              <a:rPr lang="zh-CN" altLang="en-US" dirty="0" smtClean="0">
                <a:latin typeface="+mj-lt"/>
                <a:cs typeface="Times New Roman" panose="02020603050405020304" pitchFamily="18" charset="0"/>
              </a:rPr>
              <a:t>标准受到全球航空航天行业的制造商和供应商的认可并被广泛采用；</a:t>
            </a:r>
            <a:endParaRPr lang="en-US" altLang="zh-CN" dirty="0" smtClean="0">
              <a:latin typeface="+mj-lt"/>
              <a:cs typeface="Times New Roman" panose="02020603050405020304" pitchFamily="18" charset="0"/>
            </a:endParaRPr>
          </a:p>
          <a:p>
            <a:pPr algn="just">
              <a:lnSpc>
                <a:spcPts val="1200"/>
              </a:lnSpc>
            </a:pPr>
            <a:endParaRPr lang="en-US" altLang="zh-CN" dirty="0" smtClean="0">
              <a:latin typeface="+mj-lt"/>
              <a:cs typeface="Times New Roman" panose="02020603050405020304" pitchFamily="18" charset="0"/>
            </a:endParaRPr>
          </a:p>
          <a:p>
            <a:pPr algn="just">
              <a:lnSpc>
                <a:spcPct val="150000"/>
              </a:lnSpc>
              <a:buFont typeface="Wingdings" panose="05000000000000000000" pitchFamily="2" charset="2"/>
              <a:buChar char="Ø"/>
            </a:pPr>
            <a:r>
              <a:rPr lang="zh-CN" altLang="en-US" dirty="0" smtClean="0">
                <a:latin typeface="+mj-lt"/>
              </a:rPr>
              <a:t>自成立起，</a:t>
            </a:r>
            <a:r>
              <a:rPr lang="en-US" altLang="en-US" dirty="0" smtClean="0">
                <a:latin typeface="+mj-lt"/>
                <a:cs typeface="Times New Roman" panose="02020603050405020304" pitchFamily="18" charset="0"/>
              </a:rPr>
              <a:t>SAE</a:t>
            </a:r>
            <a:r>
              <a:rPr lang="zh-CN" altLang="en-US" dirty="0" smtClean="0">
                <a:latin typeface="+mj-lt"/>
              </a:rPr>
              <a:t>始终处于地面车辆技术信息和工程标准发布的最前沿。</a:t>
            </a:r>
            <a:r>
              <a:rPr lang="en-US" altLang="en-US" dirty="0" smtClean="0">
                <a:latin typeface="+mj-lt"/>
                <a:cs typeface="Times New Roman" panose="02020603050405020304" pitchFamily="18" charset="0"/>
              </a:rPr>
              <a:t>SAE</a:t>
            </a:r>
            <a:r>
              <a:rPr lang="zh-CN" altLang="en-US" dirty="0" smtClean="0">
                <a:latin typeface="+mj-lt"/>
              </a:rPr>
              <a:t>当前有</a:t>
            </a:r>
            <a:r>
              <a:rPr lang="en-US" altLang="zh-CN" b="1" u="sng" dirty="0" smtClean="0">
                <a:latin typeface="+mj-lt"/>
                <a:cs typeface="Times New Roman" panose="02020603050405020304" pitchFamily="18" charset="0"/>
              </a:rPr>
              <a:t>8,7</a:t>
            </a:r>
            <a:r>
              <a:rPr lang="en-US" altLang="en-US" b="1" u="sng" dirty="0" smtClean="0">
                <a:latin typeface="+mj-lt"/>
                <a:cs typeface="Times New Roman" panose="02020603050405020304" pitchFamily="18" charset="0"/>
              </a:rPr>
              <a:t>00</a:t>
            </a:r>
            <a:r>
              <a:rPr lang="zh-CN" altLang="en-US" b="1" u="sng" dirty="0" smtClean="0">
                <a:latin typeface="+mj-lt"/>
              </a:rPr>
              <a:t>多个可用的地面车辆标准</a:t>
            </a:r>
            <a:r>
              <a:rPr lang="en-US" altLang="zh-CN" b="1" u="sng" dirty="0" smtClean="0">
                <a:latin typeface="+mj-lt"/>
              </a:rPr>
              <a:t>(GV)</a:t>
            </a:r>
            <a:r>
              <a:rPr lang="zh-CN" altLang="en-US" dirty="0" smtClean="0">
                <a:latin typeface="+mj-lt"/>
              </a:rPr>
              <a:t>，涵盖数以百计的主题领域，内容涉及 地面车辆设计、制造、测试和性能。</a:t>
            </a:r>
            <a:r>
              <a:rPr lang="en-US" altLang="en-US" dirty="0" smtClean="0">
                <a:latin typeface="+mj-lt"/>
                <a:cs typeface="Times New Roman" panose="02020603050405020304" pitchFamily="18" charset="0"/>
              </a:rPr>
              <a:t>SAE</a:t>
            </a:r>
            <a:r>
              <a:rPr lang="zh-CN" altLang="en-US" dirty="0" smtClean="0">
                <a:latin typeface="+mj-lt"/>
              </a:rPr>
              <a:t>还涉及商用车辆行业，为卡车、公共交通、农业和建筑 市场提供标准。</a:t>
            </a:r>
            <a:endParaRPr lang="zh-CN" altLang="en-US" dirty="0" smtClean="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590665" y="1143001"/>
            <a:ext cx="9366861" cy="3477875"/>
          </a:xfrm>
          <a:prstGeom prst="rect">
            <a:avLst/>
          </a:prstGeom>
          <a:noFill/>
        </p:spPr>
        <p:txBody>
          <a:bodyPr wrap="square" rtlCol="0">
            <a:spAutoFit/>
          </a:bodyPr>
          <a:lstStyle/>
          <a:p>
            <a:pPr lvl="0"/>
            <a:r>
              <a:rPr lang="en-US" altLang="zh-CN" sz="2000" b="1" dirty="0" smtClean="0">
                <a:cs typeface="Times New Roman" panose="02020603050405020304" pitchFamily="18" charset="0"/>
              </a:rPr>
              <a:t>SAE </a:t>
            </a:r>
            <a:r>
              <a:rPr lang="zh-CN" altLang="en-US" sz="2000" b="1" dirty="0" smtClean="0">
                <a:cs typeface="Times New Roman" panose="02020603050405020304" pitchFamily="18" charset="0"/>
              </a:rPr>
              <a:t>电子书（</a:t>
            </a:r>
            <a:r>
              <a:rPr lang="en-US" altLang="zh-CN" sz="2000" b="1" dirty="0" smtClean="0">
                <a:cs typeface="Times New Roman" panose="02020603050405020304" pitchFamily="18" charset="0"/>
              </a:rPr>
              <a:t>eBooks</a:t>
            </a:r>
            <a:r>
              <a:rPr lang="zh-CN" altLang="en-US" sz="2000" b="1" dirty="0" smtClean="0">
                <a:cs typeface="Times New Roman" panose="02020603050405020304" pitchFamily="18" charset="0"/>
              </a:rPr>
              <a:t>）</a:t>
            </a:r>
            <a:endParaRPr lang="en-US" altLang="zh-CN" sz="2000" b="1" dirty="0" smtClean="0">
              <a:cs typeface="Times New Roman" panose="02020603050405020304" pitchFamily="18" charset="0"/>
            </a:endParaRPr>
          </a:p>
          <a:p>
            <a:pPr lvl="0">
              <a:lnSpc>
                <a:spcPts val="1400"/>
              </a:lnSpc>
            </a:pPr>
            <a:endParaRPr lang="en-US" altLang="zh-CN" sz="2000" b="1" dirty="0" smtClean="0">
              <a:cs typeface="Times New Roman" panose="02020603050405020304" pitchFamily="18" charset="0"/>
            </a:endParaRPr>
          </a:p>
          <a:p>
            <a:pPr algn="just">
              <a:lnSpc>
                <a:spcPct val="200000"/>
              </a:lnSpc>
              <a:buFont typeface="Wingdings" panose="05000000000000000000" pitchFamily="2" charset="2"/>
              <a:buChar char="Ø"/>
            </a:pPr>
            <a:r>
              <a:rPr lang="en-US" altLang="zh-CN" dirty="0" smtClean="0">
                <a:latin typeface="+mj-lt"/>
                <a:cs typeface="Times New Roman" panose="02020603050405020304" pitchFamily="18" charset="0"/>
              </a:rPr>
              <a:t>SAE</a:t>
            </a:r>
            <a:r>
              <a:rPr lang="zh-CN" altLang="en-US" dirty="0" smtClean="0">
                <a:latin typeface="+mj-lt"/>
                <a:cs typeface="Times New Roman" panose="02020603050405020304" pitchFamily="18" charset="0"/>
              </a:rPr>
              <a:t>数字图书馆收录其出版的书籍 </a:t>
            </a:r>
            <a:r>
              <a:rPr lang="zh-CN" altLang="en-US" b="1" u="sng" dirty="0" smtClean="0">
                <a:latin typeface="+mj-lt"/>
                <a:cs typeface="Times New Roman" panose="02020603050405020304" pitchFamily="18" charset="0"/>
              </a:rPr>
              <a:t>超过</a:t>
            </a:r>
            <a:r>
              <a:rPr lang="en-US" altLang="zh-CN" b="1" u="sng" dirty="0" smtClean="0">
                <a:latin typeface="+mj-lt"/>
                <a:cs typeface="Times New Roman" panose="02020603050405020304" pitchFamily="18" charset="0"/>
              </a:rPr>
              <a:t>200</a:t>
            </a:r>
            <a:r>
              <a:rPr lang="zh-CN" altLang="en-US" b="1" u="sng" dirty="0" smtClean="0">
                <a:latin typeface="+mj-lt"/>
                <a:cs typeface="Times New Roman" panose="02020603050405020304" pitchFamily="18" charset="0"/>
              </a:rPr>
              <a:t>种</a:t>
            </a:r>
            <a:r>
              <a:rPr lang="zh-CN" altLang="en-US" dirty="0" smtClean="0">
                <a:latin typeface="+mj-lt"/>
                <a:cs typeface="Times New Roman" panose="02020603050405020304" pitchFamily="18" charset="0"/>
              </a:rPr>
              <a:t>，并不断增加；</a:t>
            </a:r>
            <a:endParaRPr lang="en-US" altLang="zh-CN" dirty="0" smtClean="0">
              <a:latin typeface="+mj-lt"/>
              <a:cs typeface="Times New Roman" panose="02020603050405020304" pitchFamily="18" charset="0"/>
            </a:endParaRPr>
          </a:p>
          <a:p>
            <a:pPr algn="just">
              <a:lnSpc>
                <a:spcPct val="200000"/>
              </a:lnSpc>
              <a:buFont typeface="Wingdings" panose="05000000000000000000" pitchFamily="2" charset="2"/>
              <a:buChar char="Ø"/>
            </a:pPr>
            <a:r>
              <a:rPr lang="zh-CN" altLang="en-US" dirty="0" smtClean="0">
                <a:latin typeface="+mj-lt"/>
                <a:cs typeface="Times New Roman" panose="02020603050405020304" pitchFamily="18" charset="0"/>
              </a:rPr>
              <a:t>涉及主题：发动机测试、动力系统、车辆动力及底盘、刹车、基础原理、 安全、电子系统、混合动力和电动 汽车；</a:t>
            </a:r>
            <a:endParaRPr lang="en-US" altLang="zh-CN" dirty="0" smtClean="0">
              <a:latin typeface="+mj-lt"/>
              <a:cs typeface="Times New Roman" panose="02020603050405020304" pitchFamily="18" charset="0"/>
            </a:endParaRPr>
          </a:p>
          <a:p>
            <a:pPr algn="just">
              <a:lnSpc>
                <a:spcPct val="200000"/>
              </a:lnSpc>
              <a:buFont typeface="Wingdings" panose="05000000000000000000" pitchFamily="2" charset="2"/>
              <a:buChar char="Ø"/>
            </a:pPr>
            <a:r>
              <a:rPr lang="zh-CN" altLang="en-US" dirty="0" smtClean="0">
                <a:latin typeface="+mj-lt"/>
                <a:cs typeface="Times New Roman" panose="02020603050405020304" pitchFamily="18" charset="0"/>
              </a:rPr>
              <a:t>合作出版的书籍包括：</a:t>
            </a:r>
            <a:r>
              <a:rPr lang="en-US" altLang="zh-CN" dirty="0" smtClean="0">
                <a:latin typeface="+mj-lt"/>
                <a:cs typeface="Times New Roman" panose="02020603050405020304" pitchFamily="18" charset="0"/>
              </a:rPr>
              <a:t>ASM</a:t>
            </a:r>
            <a:r>
              <a:rPr lang="zh-CN" altLang="en-US" dirty="0" smtClean="0">
                <a:latin typeface="+mj-lt"/>
                <a:cs typeface="Times New Roman" panose="02020603050405020304" pitchFamily="18" charset="0"/>
              </a:rPr>
              <a:t>钢材与超合金、</a:t>
            </a:r>
            <a:r>
              <a:rPr lang="en-US" altLang="zh-CN" dirty="0" smtClean="0">
                <a:latin typeface="+mj-lt"/>
                <a:cs typeface="Times New Roman" panose="02020603050405020304" pitchFamily="18" charset="0"/>
              </a:rPr>
              <a:t>ASM</a:t>
            </a:r>
            <a:r>
              <a:rPr lang="zh-CN" altLang="en-US" dirty="0" smtClean="0">
                <a:latin typeface="+mj-lt"/>
                <a:cs typeface="Times New Roman" panose="02020603050405020304" pitchFamily="18" charset="0"/>
              </a:rPr>
              <a:t>有色合金与复合材料、</a:t>
            </a:r>
            <a:r>
              <a:rPr lang="en-US" altLang="zh-CN" dirty="0" smtClean="0">
                <a:latin typeface="+mj-lt"/>
                <a:cs typeface="Times New Roman" panose="02020603050405020304" pitchFamily="18" charset="0"/>
              </a:rPr>
              <a:t>ASM</a:t>
            </a:r>
            <a:r>
              <a:rPr lang="zh-CN" altLang="en-US" dirty="0" smtClean="0">
                <a:latin typeface="+mj-lt"/>
                <a:cs typeface="Times New Roman" panose="02020603050405020304" pitchFamily="18" charset="0"/>
              </a:rPr>
              <a:t>金属材料基本原理、</a:t>
            </a:r>
            <a:r>
              <a:rPr lang="en-US" altLang="zh-CN" dirty="0" smtClean="0">
                <a:latin typeface="+mj-lt"/>
                <a:cs typeface="Times New Roman" panose="02020603050405020304" pitchFamily="18" charset="0"/>
              </a:rPr>
              <a:t>ASM</a:t>
            </a:r>
            <a:r>
              <a:rPr lang="zh-CN" altLang="en-US" dirty="0" smtClean="0">
                <a:latin typeface="+mj-lt"/>
                <a:cs typeface="Times New Roman" panose="02020603050405020304" pitchFamily="18" charset="0"/>
              </a:rPr>
              <a:t>制造和性能、</a:t>
            </a:r>
            <a:r>
              <a:rPr lang="en-US" altLang="zh-CN" dirty="0" smtClean="0">
                <a:latin typeface="+mj-lt"/>
                <a:cs typeface="Times New Roman" panose="02020603050405020304" pitchFamily="18" charset="0"/>
              </a:rPr>
              <a:t>Honda</a:t>
            </a:r>
            <a:r>
              <a:rPr lang="zh-CN" altLang="en-US" dirty="0" smtClean="0">
                <a:latin typeface="+mj-lt"/>
                <a:cs typeface="Times New Roman" panose="02020603050405020304" pitchFamily="18" charset="0"/>
              </a:rPr>
              <a:t>研究与开发技术评审等。</a:t>
            </a:r>
            <a:r>
              <a:rPr lang="en-US" altLang="zh-CN" dirty="0" smtClean="0">
                <a:latin typeface="+mj-lt"/>
                <a:cs typeface="Times New Roman" panose="02020603050405020304" pitchFamily="18" charset="0"/>
              </a:rPr>
              <a:t> </a:t>
            </a:r>
            <a:endParaRPr lang="en-US" altLang="zh-CN" sz="1600" dirty="0" smtClean="0">
              <a:latin typeface="+mj-lt"/>
              <a:cs typeface="Times New Roman" panose="02020603050405020304" pitchFamily="18" charset="0"/>
            </a:endParaRPr>
          </a:p>
        </p:txBody>
      </p:sp>
      <p:grpSp>
        <p:nvGrpSpPr>
          <p:cNvPr id="17" name="组合 16"/>
          <p:cNvGrpSpPr/>
          <p:nvPr/>
        </p:nvGrpSpPr>
        <p:grpSpPr>
          <a:xfrm>
            <a:off x="5781675" y="4829176"/>
            <a:ext cx="3925026" cy="1419225"/>
            <a:chOff x="4648200" y="4648200"/>
            <a:chExt cx="3420745" cy="1419225"/>
          </a:xfrm>
        </p:grpSpPr>
        <p:pic>
          <p:nvPicPr>
            <p:cNvPr id="10" name="图片 9" descr="http://www.sae.org/images/bookstore/r-422/r-422_171.jpg"/>
            <p:cNvPicPr/>
            <p:nvPr/>
          </p:nvPicPr>
          <p:blipFill>
            <a:blip r:embed="rId1" cstate="email"/>
            <a:srcRect/>
            <a:stretch>
              <a:fillRect/>
            </a:stretch>
          </p:blipFill>
          <p:spPr bwMode="auto">
            <a:xfrm>
              <a:off x="4648200" y="4648200"/>
              <a:ext cx="829310" cy="1113155"/>
            </a:xfrm>
            <a:prstGeom prst="rect">
              <a:avLst/>
            </a:prstGeom>
            <a:ln>
              <a:noFill/>
            </a:ln>
            <a:effectLst>
              <a:outerShdw blurRad="292100" dist="139700" dir="2700000" algn="tl" rotWithShape="0">
                <a:srgbClr val="333333">
                  <a:alpha val="65000"/>
                </a:srgbClr>
              </a:outerShdw>
            </a:effectLst>
          </p:spPr>
        </p:pic>
        <p:pic>
          <p:nvPicPr>
            <p:cNvPr id="14" name="图片 13" descr="http://www.sae.org/images/bookstore/r-427/r-427_171.jpg"/>
            <p:cNvPicPr/>
            <p:nvPr/>
          </p:nvPicPr>
          <p:blipFill>
            <a:blip r:embed="rId2" cstate="email"/>
            <a:srcRect/>
            <a:stretch>
              <a:fillRect/>
            </a:stretch>
          </p:blipFill>
          <p:spPr bwMode="auto">
            <a:xfrm>
              <a:off x="7239000" y="4648200"/>
              <a:ext cx="829945" cy="1114425"/>
            </a:xfrm>
            <a:prstGeom prst="rect">
              <a:avLst/>
            </a:prstGeom>
            <a:ln>
              <a:noFill/>
            </a:ln>
            <a:effectLst>
              <a:outerShdw blurRad="292100" dist="139700" dir="2700000" algn="tl" rotWithShape="0">
                <a:srgbClr val="333333">
                  <a:alpha val="65000"/>
                </a:srgbClr>
              </a:outerShdw>
            </a:effectLst>
          </p:spPr>
        </p:pic>
        <p:pic>
          <p:nvPicPr>
            <p:cNvPr id="15" name="图片 14" descr="http://www.sae.org/images/bookstore/r-424/r-424_171.jpg"/>
            <p:cNvPicPr/>
            <p:nvPr/>
          </p:nvPicPr>
          <p:blipFill>
            <a:blip r:embed="rId3" cstate="email"/>
            <a:srcRect/>
            <a:stretch>
              <a:fillRect/>
            </a:stretch>
          </p:blipFill>
          <p:spPr bwMode="auto">
            <a:xfrm>
              <a:off x="5943600" y="4648200"/>
              <a:ext cx="828675" cy="1114425"/>
            </a:xfrm>
            <a:prstGeom prst="rect">
              <a:avLst/>
            </a:prstGeom>
            <a:ln>
              <a:noFill/>
            </a:ln>
            <a:effectLst>
              <a:outerShdw blurRad="292100" dist="139700" dir="2700000" algn="tl" rotWithShape="0">
                <a:srgbClr val="333333">
                  <a:alpha val="65000"/>
                </a:srgbClr>
              </a:outerShdw>
            </a:effectLst>
          </p:spPr>
        </p:pic>
        <p:pic>
          <p:nvPicPr>
            <p:cNvPr id="13" name="图片 12" descr="http://www.sae.org/images/bookstore/r-423/r-423_171.jpg"/>
            <p:cNvPicPr/>
            <p:nvPr/>
          </p:nvPicPr>
          <p:blipFill>
            <a:blip r:embed="rId4" cstate="email"/>
            <a:srcRect/>
            <a:stretch>
              <a:fillRect/>
            </a:stretch>
          </p:blipFill>
          <p:spPr bwMode="auto">
            <a:xfrm>
              <a:off x="5257800" y="4953000"/>
              <a:ext cx="828675" cy="1114425"/>
            </a:xfrm>
            <a:prstGeom prst="rect">
              <a:avLst/>
            </a:prstGeom>
            <a:ln>
              <a:noFill/>
            </a:ln>
            <a:effectLst>
              <a:outerShdw blurRad="292100" dist="139700" dir="2700000" algn="tl" rotWithShape="0">
                <a:srgbClr val="333333">
                  <a:alpha val="65000"/>
                </a:srgbClr>
              </a:outerShdw>
            </a:effectLst>
          </p:spPr>
        </p:pic>
        <p:pic>
          <p:nvPicPr>
            <p:cNvPr id="11" name="图片 10" descr="http://www.sae.org/images/bookstore/r-425/r-425_171.jpg"/>
            <p:cNvPicPr/>
            <p:nvPr/>
          </p:nvPicPr>
          <p:blipFill>
            <a:blip r:embed="rId5" cstate="email"/>
            <a:srcRect/>
            <a:stretch>
              <a:fillRect/>
            </a:stretch>
          </p:blipFill>
          <p:spPr bwMode="auto">
            <a:xfrm>
              <a:off x="6553200" y="4953000"/>
              <a:ext cx="828675" cy="1114425"/>
            </a:xfrm>
            <a:prstGeom prst="rect">
              <a:avLst/>
            </a:prstGeom>
            <a:ln>
              <a:noFill/>
            </a:ln>
            <a:effectLst>
              <a:outerShdw blurRad="292100" dist="139700" dir="2700000" algn="tl" rotWithShape="0">
                <a:srgbClr val="333333">
                  <a:alpha val="65000"/>
                </a:srgbClr>
              </a:outerShdw>
            </a:effectLst>
          </p:spPr>
        </p:pic>
      </p:grpSp>
      <p:grpSp>
        <p:nvGrpSpPr>
          <p:cNvPr id="18" name="组合 17"/>
          <p:cNvGrpSpPr/>
          <p:nvPr/>
        </p:nvGrpSpPr>
        <p:grpSpPr>
          <a:xfrm>
            <a:off x="948690" y="4782975"/>
            <a:ext cx="3918585" cy="1265400"/>
            <a:chOff x="609600" y="4724400"/>
            <a:chExt cx="3421200" cy="1265400"/>
          </a:xfrm>
        </p:grpSpPr>
        <p:pic>
          <p:nvPicPr>
            <p:cNvPr id="6" name="图片 5"/>
            <p:cNvPicPr/>
            <p:nvPr/>
          </p:nvPicPr>
          <p:blipFill>
            <a:blip r:embed="rId6" cstate="email"/>
            <a:srcRect/>
            <a:stretch>
              <a:fillRect/>
            </a:stretch>
          </p:blipFill>
          <p:spPr bwMode="auto">
            <a:xfrm>
              <a:off x="1828800" y="4724400"/>
              <a:ext cx="980440" cy="1249045"/>
            </a:xfrm>
            <a:prstGeom prst="rect">
              <a:avLst/>
            </a:prstGeom>
            <a:ln>
              <a:noFill/>
            </a:ln>
            <a:effectLst>
              <a:outerShdw blurRad="292100" dist="139700" dir="2700000" algn="tl" rotWithShape="0">
                <a:srgbClr val="333333">
                  <a:alpha val="65000"/>
                </a:srgbClr>
              </a:outerShdw>
            </a:effectLst>
          </p:spPr>
        </p:pic>
        <p:pic>
          <p:nvPicPr>
            <p:cNvPr id="8" name="图片 7" descr="http://www.sae.org/images/bookstore/b-els-064/b-els-064_171.jpg"/>
            <p:cNvPicPr/>
            <p:nvPr/>
          </p:nvPicPr>
          <p:blipFill>
            <a:blip r:embed="rId7" cstate="email"/>
            <a:srcRect/>
            <a:stretch>
              <a:fillRect/>
            </a:stretch>
          </p:blipFill>
          <p:spPr bwMode="auto">
            <a:xfrm>
              <a:off x="609600" y="4740755"/>
              <a:ext cx="981075" cy="1249045"/>
            </a:xfrm>
            <a:prstGeom prst="rect">
              <a:avLst/>
            </a:prstGeom>
            <a:ln>
              <a:noFill/>
            </a:ln>
            <a:effectLst>
              <a:outerShdw blurRad="292100" dist="139700" dir="2700000" algn="tl" rotWithShape="0">
                <a:srgbClr val="333333">
                  <a:alpha val="65000"/>
                </a:srgbClr>
              </a:outerShdw>
            </a:effectLst>
          </p:spPr>
        </p:pic>
        <p:pic>
          <p:nvPicPr>
            <p:cNvPr id="16" name="图片 15" descr="http://www.sae.org/images/bookstore/r-410/r-410_171.jpg"/>
            <p:cNvPicPr/>
            <p:nvPr/>
          </p:nvPicPr>
          <p:blipFill>
            <a:blip r:embed="rId8" cstate="email"/>
            <a:srcRect/>
            <a:stretch>
              <a:fillRect/>
            </a:stretch>
          </p:blipFill>
          <p:spPr bwMode="auto">
            <a:xfrm>
              <a:off x="3048000" y="4740600"/>
              <a:ext cx="982800" cy="12492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590665" y="1143001"/>
            <a:ext cx="9873178" cy="2769989"/>
          </a:xfrm>
          <a:prstGeom prst="rect">
            <a:avLst/>
          </a:prstGeom>
          <a:noFill/>
        </p:spPr>
        <p:txBody>
          <a:bodyPr wrap="square" rtlCol="0">
            <a:spAutoFit/>
          </a:bodyPr>
          <a:lstStyle/>
          <a:p>
            <a:r>
              <a:rPr lang="en-US" altLang="en-US" sz="2000" b="1" dirty="0" smtClean="0">
                <a:latin typeface="+mj-lt"/>
                <a:cs typeface="Times New Roman" panose="02020603050405020304" pitchFamily="18" charset="0"/>
              </a:rPr>
              <a:t>SAE </a:t>
            </a:r>
            <a:r>
              <a:rPr lang="zh-CN" altLang="en-US" sz="2000" b="1" dirty="0" smtClean="0">
                <a:latin typeface="+mj-lt"/>
                <a:cs typeface="Times New Roman" panose="02020603050405020304" pitchFamily="18" charset="0"/>
              </a:rPr>
              <a:t>杂志（</a:t>
            </a:r>
            <a:r>
              <a:rPr lang="en-US" altLang="zh-CN" sz="2000" b="1" dirty="0" smtClean="0">
                <a:latin typeface="+mj-lt"/>
                <a:cs typeface="Times New Roman" panose="02020603050405020304" pitchFamily="18" charset="0"/>
              </a:rPr>
              <a:t>Magazines</a:t>
            </a:r>
            <a:r>
              <a:rPr lang="zh-CN" altLang="en-US" sz="2000" b="1" dirty="0" smtClean="0">
                <a:latin typeface="+mj-lt"/>
                <a:cs typeface="Times New Roman" panose="02020603050405020304" pitchFamily="18" charset="0"/>
              </a:rPr>
              <a:t>）</a:t>
            </a:r>
            <a:endParaRPr lang="en-US" altLang="zh-CN" sz="2000" b="1" dirty="0" smtClean="0">
              <a:latin typeface="+mj-lt"/>
              <a:cs typeface="Times New Roman" panose="02020603050405020304" pitchFamily="18" charset="0"/>
            </a:endParaRPr>
          </a:p>
          <a:p>
            <a:pPr>
              <a:lnSpc>
                <a:spcPts val="1200"/>
              </a:lnSpc>
            </a:pPr>
            <a:endParaRPr lang="en-US" altLang="zh-CN" sz="2000" dirty="0" smtClean="0">
              <a:latin typeface="+mj-lt"/>
            </a:endParaRPr>
          </a:p>
          <a:p>
            <a:pPr algn="just">
              <a:lnSpc>
                <a:spcPct val="200000"/>
              </a:lnSpc>
              <a:buFont typeface="Wingdings" panose="05000000000000000000" pitchFamily="2" charset="2"/>
              <a:buChar char="Ø"/>
            </a:pPr>
            <a:r>
              <a:rPr lang="zh-CN" altLang="en-US" dirty="0" smtClean="0">
                <a:latin typeface="+mj-lt"/>
              </a:rPr>
              <a:t>通过</a:t>
            </a:r>
            <a:r>
              <a:rPr lang="en-US" dirty="0" smtClean="0">
                <a:latin typeface="+mj-lt"/>
              </a:rPr>
              <a:t>SAE</a:t>
            </a:r>
            <a:r>
              <a:rPr lang="zh-CN" altLang="en-US" dirty="0" smtClean="0">
                <a:latin typeface="+mj-lt"/>
              </a:rPr>
              <a:t>杂志，全球的研究者和业界人员能随时了解本领域内的最新发展情况；</a:t>
            </a:r>
            <a:endParaRPr lang="en-US" altLang="zh-CN" dirty="0" smtClean="0">
              <a:latin typeface="+mj-lt"/>
            </a:endParaRPr>
          </a:p>
          <a:p>
            <a:pPr algn="just">
              <a:lnSpc>
                <a:spcPct val="200000"/>
              </a:lnSpc>
              <a:buFont typeface="Wingdings" panose="05000000000000000000" pitchFamily="2" charset="2"/>
              <a:buChar char="Ø"/>
            </a:pPr>
            <a:r>
              <a:rPr lang="zh-CN" altLang="en-US" dirty="0" smtClean="0">
                <a:latin typeface="+mj-lt"/>
              </a:rPr>
              <a:t>收录杂志 </a:t>
            </a:r>
            <a:r>
              <a:rPr lang="en-US" altLang="zh-CN" dirty="0" smtClean="0">
                <a:latin typeface="+mj-lt"/>
              </a:rPr>
              <a:t>5</a:t>
            </a:r>
            <a:r>
              <a:rPr lang="zh-CN" altLang="en-US" dirty="0" smtClean="0">
                <a:latin typeface="+mj-lt"/>
              </a:rPr>
              <a:t> 种，包括全球知名的杂志</a:t>
            </a:r>
            <a:r>
              <a:rPr lang="en-US" dirty="0" smtClean="0">
                <a:latin typeface="+mj-lt"/>
              </a:rPr>
              <a:t> Automotive Engineering</a:t>
            </a:r>
            <a:r>
              <a:rPr lang="en-US" altLang="zh-CN" dirty="0" smtClean="0">
                <a:latin typeface="+mj-lt"/>
              </a:rPr>
              <a:t>《</a:t>
            </a:r>
            <a:r>
              <a:rPr lang="zh-CN" altLang="en-US" dirty="0" smtClean="0">
                <a:latin typeface="+mj-lt"/>
              </a:rPr>
              <a:t>汽车工程</a:t>
            </a:r>
            <a:r>
              <a:rPr lang="en-US" altLang="zh-CN" dirty="0" smtClean="0">
                <a:latin typeface="+mj-lt"/>
              </a:rPr>
              <a:t>》</a:t>
            </a:r>
            <a:r>
              <a:rPr lang="zh-CN" altLang="en-US" dirty="0" smtClean="0">
                <a:latin typeface="+mj-lt"/>
              </a:rPr>
              <a:t>、</a:t>
            </a:r>
            <a:r>
              <a:rPr lang="en-US" altLang="zh-CN" dirty="0" smtClean="0">
                <a:latin typeface="+mj-lt"/>
              </a:rPr>
              <a:t>Aerospace &amp; Defense Technology《</a:t>
            </a:r>
            <a:r>
              <a:rPr lang="zh-CN" altLang="en-US" dirty="0" smtClean="0">
                <a:latin typeface="+mj-lt"/>
              </a:rPr>
              <a:t>航空航天与国防技术</a:t>
            </a:r>
            <a:r>
              <a:rPr lang="en-US" altLang="zh-CN" dirty="0" smtClean="0">
                <a:latin typeface="+mj-lt"/>
              </a:rPr>
              <a:t>》</a:t>
            </a:r>
            <a:r>
              <a:rPr lang="zh-CN" altLang="en-US" dirty="0" smtClean="0">
                <a:latin typeface="+mj-lt"/>
              </a:rPr>
              <a:t>、</a:t>
            </a:r>
            <a:r>
              <a:rPr lang="en-US" dirty="0" smtClean="0">
                <a:latin typeface="+mj-lt"/>
              </a:rPr>
              <a:t>SAE Off-Highway Engineering</a:t>
            </a:r>
            <a:r>
              <a:rPr lang="en-US" altLang="zh-CN" dirty="0" smtClean="0">
                <a:latin typeface="+mj-lt"/>
              </a:rPr>
              <a:t>《</a:t>
            </a:r>
            <a:r>
              <a:rPr lang="zh-CN" altLang="en-US" dirty="0" smtClean="0">
                <a:latin typeface="+mj-lt"/>
              </a:rPr>
              <a:t>非公路工程</a:t>
            </a:r>
            <a:r>
              <a:rPr lang="en-US" altLang="zh-CN" dirty="0" smtClean="0">
                <a:latin typeface="+mj-lt"/>
              </a:rPr>
              <a:t>》</a:t>
            </a:r>
            <a:r>
              <a:rPr lang="zh-CN" altLang="en-US" dirty="0" smtClean="0"/>
              <a:t>、</a:t>
            </a:r>
            <a:r>
              <a:rPr lang="en-US" altLang="zh-CN" dirty="0" smtClean="0"/>
              <a:t>Vehicle Electrification Back Files 《</a:t>
            </a:r>
            <a:r>
              <a:rPr lang="zh-CN" altLang="en-US" dirty="0" smtClean="0"/>
              <a:t>车辆电气化</a:t>
            </a:r>
            <a:r>
              <a:rPr lang="en-US" altLang="zh-CN" dirty="0" smtClean="0"/>
              <a:t>》</a:t>
            </a:r>
            <a:r>
              <a:rPr lang="zh-CN" altLang="en-US" dirty="0" smtClean="0"/>
              <a:t>、</a:t>
            </a:r>
            <a:r>
              <a:rPr lang="en-US" altLang="zh-CN" dirty="0" smtClean="0"/>
              <a:t>Automotive Desigh Back Files《</a:t>
            </a:r>
            <a:r>
              <a:rPr lang="zh-CN" altLang="en-US" dirty="0" smtClean="0"/>
              <a:t>汽车设计</a:t>
            </a:r>
            <a:r>
              <a:rPr lang="en-US" altLang="zh-CN" dirty="0" smtClean="0"/>
              <a:t>》</a:t>
            </a:r>
            <a:r>
              <a:rPr lang="zh-CN" altLang="en-US" dirty="0" smtClean="0"/>
              <a:t>。</a:t>
            </a:r>
            <a:endParaRPr lang="zh-CN" altLang="en-US" dirty="0"/>
          </a:p>
        </p:txBody>
      </p:sp>
      <p:grpSp>
        <p:nvGrpSpPr>
          <p:cNvPr id="17" name="组合 16"/>
          <p:cNvGrpSpPr/>
          <p:nvPr/>
        </p:nvGrpSpPr>
        <p:grpSpPr>
          <a:xfrm>
            <a:off x="826243" y="4419600"/>
            <a:ext cx="7724826" cy="1524000"/>
            <a:chOff x="1905001" y="5029200"/>
            <a:chExt cx="6539535" cy="1524000"/>
          </a:xfrm>
        </p:grpSpPr>
        <p:pic>
          <p:nvPicPr>
            <p:cNvPr id="12" name="Picture 2" descr="C:\Users\ashreckengost.SAE\Desktop\15autp03.jp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905001" y="5029200"/>
              <a:ext cx="1131944" cy="15176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3" descr="C:\Users\ashreckengost.SAE\Desktop\15meip0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9801" y="5029200"/>
              <a:ext cx="1066799" cy="15093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4" descr="C:\Users\ashreckengost.SAE\Desktop\15ofhp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1" y="5029200"/>
              <a:ext cx="1131944" cy="15176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5" descr="C:\Users\ashreckengost.SAE\Desktop\15aerp0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1" y="5035557"/>
              <a:ext cx="1101515" cy="15176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6" descr="C:\Users\ashreckengost.SAE\Desktop\14adesp1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91401" y="5029200"/>
              <a:ext cx="1053135" cy="14899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grpSp>
        <p:nvGrpSpPr>
          <p:cNvPr id="5" name="组合 4"/>
          <p:cNvGrpSpPr/>
          <p:nvPr/>
        </p:nvGrpSpPr>
        <p:grpSpPr>
          <a:xfrm>
            <a:off x="117652" y="1345343"/>
            <a:ext cx="10503675" cy="2296507"/>
            <a:chOff x="1643042" y="1605558"/>
            <a:chExt cx="6000760" cy="2296507"/>
          </a:xfrm>
        </p:grpSpPr>
        <p:sp>
          <p:nvSpPr>
            <p:cNvPr id="6" name="矩形 5"/>
            <p:cNvSpPr/>
            <p:nvPr/>
          </p:nvSpPr>
          <p:spPr>
            <a:xfrm>
              <a:off x="1643042" y="1605558"/>
              <a:ext cx="6000760" cy="1569660"/>
            </a:xfrm>
            <a:prstGeom prst="rect">
              <a:avLst/>
            </a:prstGeom>
          </p:spPr>
          <p:txBody>
            <a:bodyPr wrap="square">
              <a:spAutoFit/>
            </a:bodyPr>
            <a:lstStyle/>
            <a:p>
              <a:pPr algn="ctr">
                <a:lnSpc>
                  <a:spcPct val="150000"/>
                </a:lnSpc>
              </a:pPr>
              <a:endParaRPr lang="en-US" altLang="zh-CN" sz="3200" b="1" cap="all" dirty="0" smtClean="0">
                <a:solidFill>
                  <a:srgbClr val="01A0E9"/>
                </a:solidFill>
                <a:effectLst>
                  <a:outerShdw blurRad="38100" dist="38100" dir="2700000" algn="tl">
                    <a:srgbClr val="000000">
                      <a:alpha val="43137"/>
                    </a:srgbClr>
                  </a:outerShdw>
                </a:effectLst>
                <a:latin typeface="Arial" panose="020B0604020202020204"/>
                <a:ea typeface="+mj-ea"/>
                <a:cs typeface="+mj-cs"/>
              </a:endParaRPr>
            </a:p>
            <a:p>
              <a:pPr algn="ctr">
                <a:lnSpc>
                  <a:spcPct val="150000"/>
                </a:lnSpc>
              </a:pPr>
              <a:r>
                <a:rPr lang="en-US" altLang="zh-CN" sz="3200" b="1" cap="all" dirty="0" smtClean="0">
                  <a:solidFill>
                    <a:srgbClr val="01A0E9"/>
                  </a:solidFill>
                  <a:effectLst>
                    <a:outerShdw blurRad="38100" dist="38100" dir="2700000" algn="tl">
                      <a:srgbClr val="000000">
                        <a:alpha val="43137"/>
                      </a:srgbClr>
                    </a:outerShdw>
                  </a:effectLst>
                  <a:latin typeface="Arial" panose="020B0604020202020204"/>
                  <a:ea typeface="+mj-ea"/>
                  <a:cs typeface="+mj-cs"/>
                </a:rPr>
                <a:t> 2017 </a:t>
              </a:r>
              <a:r>
                <a:rPr lang="zh-CN" altLang="en-US" sz="3200" b="1" cap="all" dirty="0" smtClean="0">
                  <a:solidFill>
                    <a:srgbClr val="01A0E9"/>
                  </a:solidFill>
                  <a:effectLst>
                    <a:outerShdw blurRad="38100" dist="38100" dir="2700000" algn="tl">
                      <a:srgbClr val="000000">
                        <a:alpha val="43137"/>
                      </a:srgbClr>
                    </a:outerShdw>
                  </a:effectLst>
                  <a:latin typeface="Arial" panose="020B0604020202020204"/>
                  <a:ea typeface="+mj-ea"/>
                  <a:cs typeface="+mj-cs"/>
                </a:rPr>
                <a:t>新版平台使用介绍</a:t>
              </a:r>
              <a:endParaRPr lang="zh-CN" altLang="en-US" sz="3200" b="1" cap="all" dirty="0">
                <a:solidFill>
                  <a:srgbClr val="01A0E9"/>
                </a:solidFill>
                <a:effectLst>
                  <a:outerShdw blurRad="38100" dist="38100" dir="2700000" algn="tl">
                    <a:srgbClr val="000000">
                      <a:alpha val="43137"/>
                    </a:srgbClr>
                  </a:outerShdw>
                </a:effectLst>
                <a:latin typeface="Arial" panose="020B0604020202020204"/>
                <a:ea typeface="+mj-ea"/>
                <a:cs typeface="+mj-cs"/>
              </a:endParaRPr>
            </a:p>
          </p:txBody>
        </p:sp>
        <p:sp>
          <p:nvSpPr>
            <p:cNvPr id="8" name="矩形 7"/>
            <p:cNvSpPr/>
            <p:nvPr/>
          </p:nvSpPr>
          <p:spPr>
            <a:xfrm>
              <a:off x="3518026" y="3440400"/>
              <a:ext cx="2380340" cy="461665"/>
            </a:xfrm>
            <a:prstGeom prst="rect">
              <a:avLst/>
            </a:prstGeom>
          </p:spPr>
          <p:txBody>
            <a:bodyPr wrap="none">
              <a:spAutoFit/>
            </a:bodyPr>
            <a:lstStyle/>
            <a:p>
              <a:pPr algn="ctr"/>
              <a:r>
                <a:rPr lang="en-US" altLang="zh-CN" sz="2400" b="1" i="1" u="sng" dirty="0" smtClean="0">
                  <a:solidFill>
                    <a:schemeClr val="accent1"/>
                  </a:solidFill>
                  <a:hlinkClick r:id="rId1"/>
                </a:rPr>
                <a:t>https://saemobilus.sae.org/</a:t>
              </a:r>
              <a:endParaRPr lang="en-US" altLang="zh-CN" sz="2400" b="1" i="1" u="sng" dirty="0" smtClean="0">
                <a:solidFill>
                  <a:schemeClr val="accent1"/>
                </a:solidFill>
              </a:endParaRPr>
            </a:p>
          </p:txBody>
        </p:sp>
      </p:grpSp>
      <p:pic>
        <p:nvPicPr>
          <p:cNvPr id="11" name="Picture 2" descr="I:\SAE\SAE 产品资料\SAE MOBILUS LOGO.png"/>
          <p:cNvPicPr>
            <a:picLocks noChangeArrowheads="1"/>
          </p:cNvPicPr>
          <p:nvPr/>
        </p:nvPicPr>
        <p:blipFill>
          <a:blip r:embed="rId2" cstate="email"/>
          <a:srcRect/>
          <a:stretch>
            <a:fillRect/>
          </a:stretch>
        </p:blipFill>
        <p:spPr bwMode="auto">
          <a:xfrm>
            <a:off x="3421875" y="1600201"/>
            <a:ext cx="3960000" cy="416463"/>
          </a:xfrm>
          <a:prstGeom prst="rect">
            <a:avLst/>
          </a:prstGeom>
          <a:noFill/>
        </p:spPr>
      </p:pic>
      <p:pic>
        <p:nvPicPr>
          <p:cNvPr id="3074" name="Picture 2"/>
          <p:cNvPicPr>
            <a:picLocks noChangeArrowheads="1"/>
          </p:cNvPicPr>
          <p:nvPr/>
        </p:nvPicPr>
        <p:blipFill>
          <a:blip r:embed="rId3" cstate="email"/>
          <a:srcRect/>
          <a:stretch>
            <a:fillRect/>
          </a:stretch>
        </p:blipFill>
        <p:spPr bwMode="auto">
          <a:xfrm>
            <a:off x="0" y="4191000"/>
            <a:ext cx="10801350" cy="2520000"/>
          </a:xfrm>
          <a:prstGeom prst="rect">
            <a:avLst/>
          </a:prstGeom>
          <a:noFill/>
          <a:ln w="9525">
            <a:noFill/>
            <a:miter lim="800000"/>
            <a:headEnd/>
            <a:tailEnd/>
          </a:ln>
        </p:spPr>
      </p:pic>
      <p:sp>
        <p:nvSpPr>
          <p:cNvPr id="9"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r>
              <a:rPr kumimoji="0" lang="en-US" altLang="zh-CN" sz="1800" b="1" i="0" u="none" strike="noStrike" kern="1200" cap="none" spc="0" normalizeH="0" baseline="0" noProof="0" dirty="0" smtClean="0">
                <a:ln>
                  <a:noFill/>
                </a:ln>
                <a:solidFill>
                  <a:schemeClr val="bg1"/>
                </a:solidFill>
                <a:effectLst/>
                <a:uLnTx/>
                <a:uFillTx/>
                <a:latin typeface="+mj-lt"/>
                <a:ea typeface="+mj-ea"/>
                <a:cs typeface="+mj-cs"/>
              </a:rPr>
              <a:t>2017</a:t>
            </a: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年</a:t>
            </a:r>
            <a:r>
              <a:rPr lang="en-US" altLang="zh-CN" b="1" dirty="0" smtClean="0">
                <a:solidFill>
                  <a:schemeClr val="bg1"/>
                </a:solidFill>
                <a:latin typeface="+mj-lt"/>
                <a:ea typeface="+mj-ea"/>
                <a:cs typeface="+mj-cs"/>
              </a:rPr>
              <a:t>10</a:t>
            </a: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月，全</a:t>
            </a:r>
            <a:r>
              <a:rPr lang="zh-CN" altLang="en-US" b="1" dirty="0" smtClean="0">
                <a:solidFill>
                  <a:schemeClr val="bg1"/>
                </a:solidFill>
                <a:latin typeface="+mj-lt"/>
                <a:ea typeface="+mj-ea"/>
                <a:cs typeface="+mj-cs"/>
              </a:rPr>
              <a:t>新开放平台</a:t>
            </a:r>
            <a:r>
              <a:rPr lang="en-US" altLang="zh-CN" b="1" dirty="0" smtClean="0">
                <a:solidFill>
                  <a:schemeClr val="bg1"/>
                </a:solidFill>
                <a:latin typeface="+mj-lt"/>
                <a:ea typeface="+mj-ea"/>
                <a:cs typeface="+mj-cs"/>
              </a:rPr>
              <a:t>SAE MOBILUS</a:t>
            </a:r>
            <a:r>
              <a:rPr lang="zh-CN" altLang="en-US" b="1" dirty="0" smtClean="0">
                <a:solidFill>
                  <a:schemeClr val="bg1"/>
                </a:solidFill>
                <a:latin typeface="+mj-lt"/>
                <a:ea typeface="+mj-ea"/>
                <a:cs typeface="+mj-cs"/>
              </a:rPr>
              <a:t>发布上线</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1" cstate="email"/>
          <a:srcRect/>
          <a:stretch>
            <a:fillRect/>
          </a:stretch>
        </p:blipFill>
        <p:spPr bwMode="auto">
          <a:xfrm>
            <a:off x="-556725" y="838200"/>
            <a:ext cx="11520000" cy="525610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p:txBody>
          <a:bodyPr/>
          <a:lstStyle/>
          <a:p>
            <a:r>
              <a:rPr lang="zh-CN" altLang="en-US" dirty="0" smtClean="0"/>
              <a:t>数据库主页： 全新开放式平台，主页简洁界面</a:t>
            </a:r>
            <a:endParaRPr lang="en-US" dirty="0"/>
          </a:p>
        </p:txBody>
      </p:sp>
      <p:sp>
        <p:nvSpPr>
          <p:cNvPr id="21" name="Rectangular Callout 14"/>
          <p:cNvSpPr/>
          <p:nvPr/>
        </p:nvSpPr>
        <p:spPr>
          <a:xfrm>
            <a:off x="66675" y="1366200"/>
            <a:ext cx="3744000" cy="216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订购机构名称</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22" name="Rectangular Callout 14"/>
          <p:cNvSpPr/>
          <p:nvPr/>
        </p:nvSpPr>
        <p:spPr>
          <a:xfrm>
            <a:off x="676275" y="3200400"/>
            <a:ext cx="3733800" cy="381000"/>
          </a:xfrm>
          <a:prstGeom prst="wedgeRectCallout">
            <a:avLst>
              <a:gd name="adj1" fmla="val -12459"/>
              <a:gd name="adj2" fmla="val -30087"/>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r>
              <a:rPr lang="zh-CN" altLang="en-US" sz="1200" b="1" dirty="0" smtClean="0">
                <a:solidFill>
                  <a:schemeClr val="tx1">
                    <a:lumMod val="65000"/>
                    <a:lumOff val="35000"/>
                  </a:schemeClr>
                </a:solidFill>
                <a:latin typeface="微软雅黑" panose="020B0503020204020204" charset="-122"/>
                <a:ea typeface="微软雅黑" panose="020B0503020204020204" charset="-122"/>
              </a:rPr>
              <a:t>输入关键词，一键式快速检索</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23" name="Rectangular Callout 14"/>
          <p:cNvSpPr/>
          <p:nvPr/>
        </p:nvSpPr>
        <p:spPr>
          <a:xfrm>
            <a:off x="6696074" y="1981200"/>
            <a:ext cx="3888000" cy="2667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知</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识</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中</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心</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p:txBody>
          <a:bodyPr/>
          <a:lstStyle/>
          <a:p>
            <a:r>
              <a:rPr lang="zh-CN" altLang="en-US" dirty="0" smtClean="0"/>
              <a:t>数据库主页： 全新开放式平台，主页简洁界面</a:t>
            </a:r>
            <a:endParaRPr lang="en-US" dirty="0"/>
          </a:p>
        </p:txBody>
      </p:sp>
      <p:grpSp>
        <p:nvGrpSpPr>
          <p:cNvPr id="12" name="组合 11"/>
          <p:cNvGrpSpPr/>
          <p:nvPr/>
        </p:nvGrpSpPr>
        <p:grpSpPr>
          <a:xfrm>
            <a:off x="218475" y="911400"/>
            <a:ext cx="10287600" cy="6480000"/>
            <a:chOff x="-542925" y="838200"/>
            <a:chExt cx="11351834" cy="7539434"/>
          </a:xfrm>
        </p:grpSpPr>
        <p:pic>
          <p:nvPicPr>
            <p:cNvPr id="2050" name="Picture 2"/>
            <p:cNvPicPr>
              <a:picLocks noChangeAspect="1" noChangeArrowheads="1"/>
            </p:cNvPicPr>
            <p:nvPr/>
          </p:nvPicPr>
          <p:blipFill>
            <a:blip r:embed="rId1" cstate="email"/>
            <a:srcRect t="17397" r="1460" b="20264"/>
            <a:stretch>
              <a:fillRect/>
            </a:stretch>
          </p:blipFill>
          <p:spPr bwMode="auto">
            <a:xfrm>
              <a:off x="-542925" y="838200"/>
              <a:ext cx="11351834" cy="3276600"/>
            </a:xfrm>
            <a:prstGeom prst="rect">
              <a:avLst/>
            </a:prstGeom>
            <a:noFill/>
            <a:ln w="9525">
              <a:noFill/>
              <a:miter lim="800000"/>
              <a:headEnd/>
              <a:tailEnd/>
            </a:ln>
          </p:spPr>
        </p:pic>
        <p:pic>
          <p:nvPicPr>
            <p:cNvPr id="2051" name="Picture 3"/>
            <p:cNvPicPr>
              <a:picLocks noChangeAspect="1" noChangeArrowheads="1"/>
            </p:cNvPicPr>
            <p:nvPr/>
          </p:nvPicPr>
          <p:blipFill>
            <a:blip r:embed="rId2" cstate="email"/>
            <a:srcRect r="1460"/>
            <a:stretch>
              <a:fillRect/>
            </a:stretch>
          </p:blipFill>
          <p:spPr bwMode="auto">
            <a:xfrm>
              <a:off x="-542925" y="4114800"/>
              <a:ext cx="11351834" cy="2119819"/>
            </a:xfrm>
            <a:prstGeom prst="rect">
              <a:avLst/>
            </a:prstGeom>
            <a:noFill/>
            <a:ln w="9525">
              <a:noFill/>
              <a:miter lim="800000"/>
              <a:headEnd/>
              <a:tailEnd/>
            </a:ln>
          </p:spPr>
        </p:pic>
        <p:pic>
          <p:nvPicPr>
            <p:cNvPr id="2052" name="Picture 4"/>
            <p:cNvPicPr>
              <a:picLocks noChangeAspect="1" noChangeArrowheads="1"/>
            </p:cNvPicPr>
            <p:nvPr/>
          </p:nvPicPr>
          <p:blipFill>
            <a:blip r:embed="rId3" cstate="email"/>
            <a:srcRect r="1460"/>
            <a:stretch>
              <a:fillRect/>
            </a:stretch>
          </p:blipFill>
          <p:spPr bwMode="auto">
            <a:xfrm>
              <a:off x="-542925" y="5242993"/>
              <a:ext cx="11351834" cy="2910407"/>
            </a:xfrm>
            <a:prstGeom prst="rect">
              <a:avLst/>
            </a:prstGeom>
            <a:noFill/>
            <a:ln w="9525">
              <a:noFill/>
              <a:miter lim="800000"/>
              <a:headEnd/>
              <a:tailEnd/>
            </a:ln>
          </p:spPr>
        </p:pic>
        <p:pic>
          <p:nvPicPr>
            <p:cNvPr id="2053" name="Picture 5"/>
            <p:cNvPicPr>
              <a:picLocks noChangeAspect="1" noChangeArrowheads="1"/>
            </p:cNvPicPr>
            <p:nvPr/>
          </p:nvPicPr>
          <p:blipFill>
            <a:blip r:embed="rId4" cstate="email"/>
            <a:srcRect r="1460"/>
            <a:stretch>
              <a:fillRect/>
            </a:stretch>
          </p:blipFill>
          <p:spPr bwMode="auto">
            <a:xfrm>
              <a:off x="-542925" y="6553200"/>
              <a:ext cx="11351834" cy="1824434"/>
            </a:xfrm>
            <a:prstGeom prst="rect">
              <a:avLst/>
            </a:prstGeom>
            <a:noFill/>
            <a:ln w="9525">
              <a:noFill/>
              <a:miter lim="800000"/>
              <a:headEnd/>
              <a:tailEnd/>
            </a:ln>
          </p:spPr>
        </p:pic>
      </p:grpSp>
      <p:sp>
        <p:nvSpPr>
          <p:cNvPr id="13" name="Rectangular Callout 14"/>
          <p:cNvSpPr/>
          <p:nvPr/>
        </p:nvSpPr>
        <p:spPr>
          <a:xfrm>
            <a:off x="219075" y="914400"/>
            <a:ext cx="5029200" cy="28194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在线</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使用</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视频</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指南</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4" name="Rectangular Callout 14"/>
          <p:cNvSpPr/>
          <p:nvPr/>
        </p:nvSpPr>
        <p:spPr>
          <a:xfrm>
            <a:off x="219075" y="3810000"/>
            <a:ext cx="5029200" cy="20574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快速</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链接</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5" name="Rectangular Callout 14"/>
          <p:cNvSpPr/>
          <p:nvPr/>
        </p:nvSpPr>
        <p:spPr>
          <a:xfrm>
            <a:off x="5400675" y="1371600"/>
            <a:ext cx="5257800" cy="44958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浏览：</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按主题</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电子书</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会议</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期刊</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委员会</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正在</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开发</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内容</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8">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6" name="Rectangular Callout 14"/>
          <p:cNvSpPr/>
          <p:nvPr/>
        </p:nvSpPr>
        <p:spPr>
          <a:xfrm>
            <a:off x="219075" y="5943600"/>
            <a:ext cx="10439400" cy="864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下载量</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最高</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文章</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8" name="Title 4"/>
          <p:cNvSpPr>
            <a:spLocks noGrp="1"/>
          </p:cNvSpPr>
          <p:nvPr>
            <p:ph type="title"/>
          </p:nvPr>
        </p:nvSpPr>
        <p:spPr>
          <a:xfrm>
            <a:off x="540068" y="182880"/>
            <a:ext cx="9721215" cy="670560"/>
          </a:xfrm>
        </p:spPr>
        <p:txBody>
          <a:bodyPr/>
          <a:lstStyle/>
          <a:p>
            <a:r>
              <a:rPr lang="zh-CN" altLang="en-US" dirty="0" smtClean="0"/>
              <a:t>浏览： 按主题</a:t>
            </a:r>
            <a:r>
              <a:rPr lang="en-US" altLang="zh-CN" dirty="0" smtClean="0"/>
              <a:t>/ </a:t>
            </a:r>
            <a:r>
              <a:rPr lang="zh-CN" altLang="en-US" dirty="0" smtClean="0"/>
              <a:t>电子书</a:t>
            </a:r>
            <a:r>
              <a:rPr lang="en-US" altLang="zh-CN" dirty="0" smtClean="0"/>
              <a:t>/ </a:t>
            </a:r>
            <a:r>
              <a:rPr lang="zh-CN" altLang="en-US" dirty="0" smtClean="0"/>
              <a:t>会议</a:t>
            </a:r>
            <a:r>
              <a:rPr lang="en-US" altLang="zh-CN" dirty="0" smtClean="0"/>
              <a:t>/ </a:t>
            </a:r>
            <a:r>
              <a:rPr lang="zh-CN" altLang="en-US" dirty="0" smtClean="0"/>
              <a:t>期刊</a:t>
            </a:r>
            <a:r>
              <a:rPr lang="en-US" altLang="zh-CN" dirty="0" smtClean="0"/>
              <a:t>/ </a:t>
            </a:r>
            <a:r>
              <a:rPr lang="zh-CN" altLang="en-US" dirty="0" smtClean="0"/>
              <a:t>委员会</a:t>
            </a:r>
            <a:r>
              <a:rPr lang="en-US" altLang="zh-CN" dirty="0" smtClean="0"/>
              <a:t>/ </a:t>
            </a:r>
            <a:r>
              <a:rPr lang="zh-CN" altLang="en-US" dirty="0" smtClean="0"/>
              <a:t>正在开发内容</a:t>
            </a:r>
            <a:endParaRPr lang="en-US" dirty="0"/>
          </a:p>
        </p:txBody>
      </p:sp>
      <p:pic>
        <p:nvPicPr>
          <p:cNvPr id="1028" name="Picture 4"/>
          <p:cNvPicPr>
            <a:picLocks noChangeAspect="1" noChangeArrowheads="1"/>
          </p:cNvPicPr>
          <p:nvPr/>
        </p:nvPicPr>
        <p:blipFill>
          <a:blip r:embed="rId1" cstate="email"/>
          <a:srcRect/>
          <a:stretch>
            <a:fillRect/>
          </a:stretch>
        </p:blipFill>
        <p:spPr bwMode="auto">
          <a:xfrm>
            <a:off x="-85725" y="838200"/>
            <a:ext cx="10908000" cy="5635644"/>
          </a:xfrm>
          <a:prstGeom prst="rect">
            <a:avLst/>
          </a:prstGeom>
          <a:noFill/>
          <a:ln w="9525">
            <a:noFill/>
            <a:miter lim="800000"/>
            <a:headEnd/>
            <a:tailEnd/>
          </a:ln>
        </p:spPr>
      </p:pic>
      <p:sp>
        <p:nvSpPr>
          <p:cNvPr id="19" name="Rectangular Callout 14"/>
          <p:cNvSpPr/>
          <p:nvPr/>
        </p:nvSpPr>
        <p:spPr>
          <a:xfrm>
            <a:off x="219075" y="1066800"/>
            <a:ext cx="2667000" cy="39624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按电子书</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委员会</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会议</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期刊</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杂志</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培训</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主题，进行文章浏览</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525" y="838200"/>
            <a:ext cx="6477000" cy="5562600"/>
            <a:chOff x="-9525" y="838200"/>
            <a:chExt cx="6477000" cy="5562600"/>
          </a:xfrm>
        </p:grpSpPr>
        <p:grpSp>
          <p:nvGrpSpPr>
            <p:cNvPr id="10" name="组合 9"/>
            <p:cNvGrpSpPr/>
            <p:nvPr/>
          </p:nvGrpSpPr>
          <p:grpSpPr>
            <a:xfrm>
              <a:off x="-9525" y="838200"/>
              <a:ext cx="6477000" cy="5562600"/>
              <a:chOff x="-9525" y="838200"/>
              <a:chExt cx="6477000" cy="5562600"/>
            </a:xfrm>
          </p:grpSpPr>
          <p:pic>
            <p:nvPicPr>
              <p:cNvPr id="2051" name="Picture 3"/>
              <p:cNvPicPr>
                <a:picLocks noChangeAspect="1" noChangeArrowheads="1"/>
              </p:cNvPicPr>
              <p:nvPr/>
            </p:nvPicPr>
            <p:blipFill>
              <a:blip r:embed="rId1" cstate="email"/>
              <a:srcRect l="2028" t="2738" r="37999"/>
              <a:stretch>
                <a:fillRect/>
              </a:stretch>
            </p:blipFill>
            <p:spPr bwMode="auto">
              <a:xfrm>
                <a:off x="-9525" y="838200"/>
                <a:ext cx="6477000" cy="5414038"/>
              </a:xfrm>
              <a:prstGeom prst="rect">
                <a:avLst/>
              </a:prstGeom>
              <a:noFill/>
              <a:ln w="9525">
                <a:noFill/>
                <a:miter lim="800000"/>
                <a:headEnd/>
                <a:tailEnd/>
              </a:ln>
            </p:spPr>
          </p:pic>
          <p:pic>
            <p:nvPicPr>
              <p:cNvPr id="2053" name="Picture 5"/>
              <p:cNvPicPr>
                <a:picLocks noChangeAspect="1" noChangeArrowheads="1"/>
              </p:cNvPicPr>
              <p:nvPr/>
            </p:nvPicPr>
            <p:blipFill>
              <a:blip r:embed="rId2" cstate="email"/>
              <a:srcRect/>
              <a:stretch>
                <a:fillRect/>
              </a:stretch>
            </p:blipFill>
            <p:spPr bwMode="auto">
              <a:xfrm>
                <a:off x="4638676" y="1333500"/>
                <a:ext cx="1828799" cy="5067300"/>
              </a:xfrm>
              <a:prstGeom prst="rect">
                <a:avLst/>
              </a:prstGeom>
              <a:noFill/>
              <a:ln w="9525">
                <a:noFill/>
                <a:miter lim="800000"/>
                <a:headEnd/>
                <a:tailEnd/>
              </a:ln>
            </p:spPr>
          </p:pic>
        </p:grpSp>
        <p:pic>
          <p:nvPicPr>
            <p:cNvPr id="2055" name="Picture 7"/>
            <p:cNvPicPr>
              <a:picLocks noChangeAspect="1" noChangeArrowheads="1"/>
            </p:cNvPicPr>
            <p:nvPr/>
          </p:nvPicPr>
          <p:blipFill>
            <a:blip r:embed="rId3" cstate="email"/>
            <a:srcRect/>
            <a:stretch>
              <a:fillRect/>
            </a:stretch>
          </p:blipFill>
          <p:spPr bwMode="auto">
            <a:xfrm>
              <a:off x="2581275" y="4114800"/>
              <a:ext cx="1943100" cy="2209800"/>
            </a:xfrm>
            <a:prstGeom prst="rect">
              <a:avLst/>
            </a:prstGeom>
            <a:noFill/>
            <a:ln w="9525">
              <a:noFill/>
              <a:miter lim="800000"/>
              <a:headEnd/>
              <a:tailEnd/>
            </a:ln>
          </p:spPr>
        </p:pic>
      </p:grpSp>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8" name="Title 4"/>
          <p:cNvSpPr>
            <a:spLocks noGrp="1"/>
          </p:cNvSpPr>
          <p:nvPr>
            <p:ph type="title"/>
          </p:nvPr>
        </p:nvSpPr>
        <p:spPr>
          <a:xfrm>
            <a:off x="540068" y="182880"/>
            <a:ext cx="9721215" cy="670560"/>
          </a:xfrm>
        </p:spPr>
        <p:txBody>
          <a:bodyPr/>
          <a:lstStyle/>
          <a:p>
            <a:r>
              <a:rPr lang="zh-CN" altLang="en-US" dirty="0" smtClean="0"/>
              <a:t>浏览： 按期刊</a:t>
            </a:r>
            <a:endParaRPr lang="en-US" dirty="0"/>
          </a:p>
        </p:txBody>
      </p:sp>
      <p:sp>
        <p:nvSpPr>
          <p:cNvPr id="19" name="Rectangular Callout 14"/>
          <p:cNvSpPr/>
          <p:nvPr/>
        </p:nvSpPr>
        <p:spPr>
          <a:xfrm>
            <a:off x="2733675" y="1371600"/>
            <a:ext cx="1828800" cy="25908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点击进入一本期刊</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pic>
        <p:nvPicPr>
          <p:cNvPr id="2052" name="Picture 4"/>
          <p:cNvPicPr>
            <a:picLocks noChangeAspect="1" noChangeArrowheads="1"/>
          </p:cNvPicPr>
          <p:nvPr/>
        </p:nvPicPr>
        <p:blipFill>
          <a:blip r:embed="rId4" cstate="email"/>
          <a:srcRect/>
          <a:stretch>
            <a:fillRect/>
          </a:stretch>
        </p:blipFill>
        <p:spPr bwMode="auto">
          <a:xfrm>
            <a:off x="4791075" y="2514600"/>
            <a:ext cx="5755788" cy="2767012"/>
          </a:xfrm>
          <a:prstGeom prst="rect">
            <a:avLst/>
          </a:prstGeom>
          <a:ln>
            <a:noFill/>
          </a:ln>
          <a:effectLst>
            <a:outerShdw blurRad="292100" dist="139700" dir="2700000" algn="tl" rotWithShape="0">
              <a:srgbClr val="333333">
                <a:alpha val="65000"/>
              </a:srgbClr>
            </a:outerShdw>
          </a:effectLst>
        </p:spPr>
      </p:pic>
      <p:sp>
        <p:nvSpPr>
          <p:cNvPr id="16" name="直角上箭头 15"/>
          <p:cNvSpPr/>
          <p:nvPr/>
        </p:nvSpPr>
        <p:spPr>
          <a:xfrm rot="5400000">
            <a:off x="3609975" y="3924300"/>
            <a:ext cx="762000" cy="838200"/>
          </a:xfrm>
          <a:prstGeom prst="bentUp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2" name="Rectangular Callout 14"/>
          <p:cNvSpPr/>
          <p:nvPr/>
        </p:nvSpPr>
        <p:spPr>
          <a:xfrm>
            <a:off x="4791075" y="5410200"/>
            <a:ext cx="5715000" cy="9906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Aims and Scope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：目标和范围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e-first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：预先出版内容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Published Volume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：出版卷期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Open Access</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：开放获取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Free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：限时免费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1"/>
          <p:cNvSpPr txBox="1"/>
          <p:nvPr/>
        </p:nvSpPr>
        <p:spPr>
          <a:xfrm>
            <a:off x="506279" y="2266944"/>
            <a:ext cx="9788792" cy="3829056"/>
          </a:xfrm>
          <a:prstGeom prst="rect">
            <a:avLst/>
          </a:prstGeom>
        </p:spPr>
        <p:txBody>
          <a:bodyPr vert="horz" lIns="91440" tIns="45720" rIns="91440" bIns="45720" rtlCol="0" anchor="ctr">
            <a:noAutofit/>
          </a:bodyPr>
          <a:lstStyle/>
          <a:p>
            <a:pPr lvl="0" algn="just">
              <a:lnSpc>
                <a:spcPct val="150000"/>
              </a:lnSpc>
              <a:spcBef>
                <a:spcPct val="0"/>
              </a:spcBef>
            </a:pPr>
            <a:endParaRPr lang="en-US" altLang="zh-CN" sz="2000" b="1" dirty="0" smtClean="0">
              <a:latin typeface="+mn-ea"/>
            </a:endParaRPr>
          </a:p>
          <a:p>
            <a:pPr lvl="0" algn="just">
              <a:lnSpc>
                <a:spcPct val="150000"/>
              </a:lnSpc>
              <a:spcBef>
                <a:spcPct val="0"/>
              </a:spcBef>
            </a:pPr>
            <a:endParaRPr lang="en-US" altLang="zh-CN" sz="2000" b="1" dirty="0" smtClean="0">
              <a:latin typeface="+mn-ea"/>
            </a:endParaRPr>
          </a:p>
          <a:p>
            <a:pPr lvl="0" algn="just">
              <a:lnSpc>
                <a:spcPct val="150000"/>
              </a:lnSpc>
              <a:spcBef>
                <a:spcPct val="0"/>
              </a:spcBef>
            </a:pPr>
            <a:endParaRPr lang="en-US" altLang="zh-CN" sz="2000" b="1" dirty="0" smtClean="0">
              <a:latin typeface="+mn-ea"/>
            </a:endParaRPr>
          </a:p>
          <a:p>
            <a:pPr lvl="0" algn="just">
              <a:lnSpc>
                <a:spcPct val="150000"/>
              </a:lnSpc>
              <a:spcBef>
                <a:spcPct val="0"/>
              </a:spcBef>
            </a:pPr>
            <a:endParaRPr lang="en-US" altLang="zh-CN" sz="2000" b="1" dirty="0" smtClean="0">
              <a:latin typeface="+mn-ea"/>
            </a:endParaRPr>
          </a:p>
          <a:p>
            <a:pPr lvl="0" algn="just">
              <a:lnSpc>
                <a:spcPct val="150000"/>
              </a:lnSpc>
              <a:spcBef>
                <a:spcPct val="0"/>
              </a:spcBef>
            </a:pPr>
            <a:endParaRPr lang="en-US" altLang="zh-CN" sz="2000" b="1" dirty="0" smtClean="0">
              <a:latin typeface="+mn-ea"/>
            </a:endParaRPr>
          </a:p>
          <a:p>
            <a:pPr lvl="0" algn="just">
              <a:lnSpc>
                <a:spcPct val="150000"/>
              </a:lnSpc>
              <a:spcBef>
                <a:spcPct val="0"/>
              </a:spcBef>
            </a:pPr>
            <a:endParaRPr lang="en-US" altLang="zh-CN" sz="2000" b="1" dirty="0" smtClean="0">
              <a:latin typeface="+mn-ea"/>
            </a:endParaRPr>
          </a:p>
          <a:p>
            <a:pPr algn="just">
              <a:buFont typeface="Wingdings" panose="05000000000000000000" pitchFamily="2" charset="2"/>
              <a:buChar char="Ø"/>
            </a:pPr>
            <a:r>
              <a:rPr lang="en-US" sz="2000" dirty="0" smtClean="0"/>
              <a:t>SAE International </a:t>
            </a:r>
            <a:r>
              <a:rPr lang="zh-CN" altLang="en-US" sz="2000" dirty="0" smtClean="0"/>
              <a:t>国际自动机工程师学会（曾用名</a:t>
            </a:r>
            <a:r>
              <a:rPr lang="en-US" sz="2000" dirty="0" smtClean="0"/>
              <a:t>Society of Automotive Engineers</a:t>
            </a:r>
            <a:r>
              <a:rPr lang="zh-CN" altLang="en-US" sz="2000" dirty="0" smtClean="0"/>
              <a:t>，原译：国际汽车工程师学会），自动机是指：通过自身动力运动的任何形式的交通工具，包括航空航天器、汽车、商用车、船舶等。</a:t>
            </a:r>
            <a:endParaRPr lang="zh-CN" altLang="en-US" sz="2000" dirty="0" smtClean="0"/>
          </a:p>
          <a:p>
            <a:pPr algn="just">
              <a:buFont typeface="Wingdings" panose="05000000000000000000" pitchFamily="2" charset="2"/>
              <a:buChar char="Ø"/>
            </a:pPr>
            <a:endParaRPr lang="en-US" altLang="zh-CN" sz="2000" dirty="0" smtClean="0"/>
          </a:p>
          <a:p>
            <a:pPr algn="just">
              <a:buFont typeface="Wingdings" panose="05000000000000000000" pitchFamily="2" charset="2"/>
              <a:buChar char="Ø"/>
            </a:pPr>
            <a:r>
              <a:rPr lang="zh-CN" altLang="en-US" sz="2000" dirty="0" smtClean="0"/>
              <a:t>目前在全球范围内拥有超过</a:t>
            </a:r>
            <a:r>
              <a:rPr lang="en-US" altLang="zh-CN" sz="2000" dirty="0" smtClean="0"/>
              <a:t> </a:t>
            </a:r>
            <a:r>
              <a:rPr lang="en-US" sz="2000" dirty="0" smtClean="0"/>
              <a:t>145,000 </a:t>
            </a:r>
            <a:r>
              <a:rPr lang="zh-CN" altLang="en-US" sz="2000" dirty="0" smtClean="0"/>
              <a:t>名会员，均是航空航天、汽车和商用车辆行业的工程师和相关技术专家；</a:t>
            </a:r>
            <a:endParaRPr lang="en-US" altLang="zh-CN" sz="2000" dirty="0" smtClean="0"/>
          </a:p>
          <a:p>
            <a:pPr algn="just"/>
            <a:endParaRPr lang="zh-CN" altLang="en-US" sz="2000" dirty="0" smtClean="0"/>
          </a:p>
          <a:p>
            <a:pPr algn="just">
              <a:buFont typeface="Wingdings" panose="05000000000000000000" pitchFamily="2" charset="2"/>
              <a:buChar char="Ø"/>
            </a:pPr>
            <a:r>
              <a:rPr lang="zh-CN" altLang="en-US" sz="2000" dirty="0" smtClean="0"/>
              <a:t>研究对象是轿车、载重车及工程车、飞机、发动机、材料及制造等。其制订的标准具有权威性，广泛地为汽车行业及其他行业所采用，并有相当部分被采用为美国国家标准。每年新增或修订 </a:t>
            </a:r>
            <a:r>
              <a:rPr lang="en-US" sz="2000" dirty="0" smtClean="0"/>
              <a:t>600 </a:t>
            </a:r>
            <a:r>
              <a:rPr lang="zh-CN" altLang="en-US" sz="2000" dirty="0" smtClean="0"/>
              <a:t>余个汽车方面及航天航空工程方面的标准类文件。</a:t>
            </a:r>
            <a:endParaRPr lang="zh-CN" altLang="en-US" sz="2000" dirty="0" smtClean="0"/>
          </a:p>
          <a:p>
            <a:pPr lvl="0" algn="just">
              <a:lnSpc>
                <a:spcPct val="150000"/>
              </a:lnSpc>
              <a:spcBef>
                <a:spcPct val="0"/>
              </a:spcBef>
            </a:pPr>
            <a:endParaRPr lang="en-US" altLang="zh-CN" sz="2000" b="1" dirty="0" smtClean="0">
              <a:latin typeface="+mn-ea"/>
            </a:endParaRPr>
          </a:p>
          <a:p>
            <a:pPr lvl="0" algn="just">
              <a:lnSpc>
                <a:spcPct val="150000"/>
              </a:lnSpc>
              <a:spcBef>
                <a:spcPct val="0"/>
              </a:spcBef>
            </a:pPr>
            <a:endParaRPr lang="en-US" altLang="zh-CN" sz="2000" b="1" dirty="0" smtClean="0">
              <a:latin typeface="+mn-ea"/>
            </a:endParaRPr>
          </a:p>
          <a:p>
            <a:pPr lvl="0" algn="just">
              <a:lnSpc>
                <a:spcPct val="150000"/>
              </a:lnSpc>
              <a:spcBef>
                <a:spcPct val="0"/>
              </a:spcBef>
            </a:pPr>
            <a:r>
              <a:rPr lang="en-US" altLang="zh-CN" sz="2000" b="1" dirty="0" smtClean="0">
                <a:latin typeface="+mn-ea"/>
              </a:rPr>
              <a:t> </a:t>
            </a:r>
            <a:endParaRPr lang="en-US" altLang="zh-CN" sz="2000" b="1" dirty="0" smtClean="0">
              <a:latin typeface="+mn-ea"/>
              <a:cs typeface="+mj-cs"/>
            </a:endParaRPr>
          </a:p>
          <a:p>
            <a:pPr algn="just">
              <a:lnSpc>
                <a:spcPct val="150000"/>
              </a:lnSpc>
              <a:spcBef>
                <a:spcPct val="0"/>
              </a:spcBef>
            </a:pPr>
            <a:endParaRPr lang="en-US" altLang="zh-CN" sz="2000" b="1" dirty="0" smtClean="0">
              <a:latin typeface="+mn-ea"/>
              <a:cs typeface="+mj-cs"/>
            </a:endParaRPr>
          </a:p>
          <a:p>
            <a:pPr algn="just">
              <a:lnSpc>
                <a:spcPct val="150000"/>
              </a:lnSpc>
              <a:spcBef>
                <a:spcPct val="0"/>
              </a:spcBef>
            </a:pPr>
            <a:endParaRPr kumimoji="0" lang="en-US" sz="2000" b="1" i="0" u="none" strike="noStrike" kern="1200" cap="none" spc="0" normalizeH="0" baseline="0" noProof="0" dirty="0" smtClean="0">
              <a:ln>
                <a:noFill/>
              </a:ln>
              <a:solidFill>
                <a:schemeClr val="tx1"/>
              </a:solidFill>
              <a:effectLst/>
              <a:uLnTx/>
              <a:uFillTx/>
              <a:latin typeface="+mn-ea"/>
              <a:cs typeface="+mj-cs"/>
            </a:endParaRPr>
          </a:p>
          <a:p>
            <a:pPr lvl="0" algn="just">
              <a:lnSpc>
                <a:spcPct val="150000"/>
              </a:lnSpc>
              <a:spcBef>
                <a:spcPct val="0"/>
              </a:spcBef>
            </a:pPr>
            <a:endParaRPr kumimoji="0" lang="en-US" sz="2000" b="1" i="0" u="none" strike="noStrike" kern="1200" cap="none" spc="0" normalizeH="0" baseline="0" noProof="0" dirty="0">
              <a:ln>
                <a:noFill/>
              </a:ln>
              <a:solidFill>
                <a:schemeClr val="tx1"/>
              </a:solidFill>
              <a:effectLst/>
              <a:uLnTx/>
              <a:uFillTx/>
              <a:latin typeface="+mn-ea"/>
              <a:cs typeface="+mj-cs"/>
            </a:endParaRPr>
          </a:p>
        </p:txBody>
      </p:sp>
      <p:sp>
        <p:nvSpPr>
          <p:cNvPr id="7" name="矩形 6"/>
          <p:cNvSpPr/>
          <p:nvPr/>
        </p:nvSpPr>
        <p:spPr>
          <a:xfrm>
            <a:off x="2278388" y="1352553"/>
            <a:ext cx="2507419" cy="553998"/>
          </a:xfrm>
          <a:prstGeom prst="rect">
            <a:avLst/>
          </a:prstGeom>
        </p:spPr>
        <p:txBody>
          <a:bodyPr wrap="none">
            <a:spAutoFit/>
          </a:bodyPr>
          <a:lstStyle/>
          <a:p>
            <a:pPr>
              <a:lnSpc>
                <a:spcPct val="150000"/>
              </a:lnSpc>
              <a:spcBef>
                <a:spcPct val="0"/>
              </a:spcBef>
            </a:pPr>
            <a:r>
              <a:rPr lang="zh-CN" altLang="en-US" sz="2000" b="1" dirty="0" smtClean="0">
                <a:latin typeface="+mj-ea"/>
                <a:ea typeface="+mj-ea"/>
              </a:rPr>
              <a:t>国际自动机工程师学</a:t>
            </a:r>
            <a:endParaRPr lang="en-US" altLang="zh-CN" sz="2000" b="1" dirty="0" smtClean="0">
              <a:latin typeface="+mj-ea"/>
              <a:ea typeface="+mj-ea"/>
            </a:endParaRPr>
          </a:p>
        </p:txBody>
      </p:sp>
      <p:sp>
        <p:nvSpPr>
          <p:cNvPr id="9" name="Title 4"/>
          <p:cNvSpPr>
            <a:spLocks noGrp="1"/>
          </p:cNvSpPr>
          <p:nvPr>
            <p:ph type="title"/>
          </p:nvPr>
        </p:nvSpPr>
        <p:spPr>
          <a:xfrm>
            <a:off x="540068" y="182880"/>
            <a:ext cx="9721215" cy="670560"/>
          </a:xfrm>
        </p:spPr>
        <p:txBody>
          <a:bodyPr/>
          <a:lstStyle/>
          <a:p>
            <a:r>
              <a:rPr lang="zh-CN" altLang="en-US" dirty="0" smtClean="0"/>
              <a:t>出版社介绍</a:t>
            </a:r>
            <a:endParaRPr lang="en-US" dirty="0"/>
          </a:p>
        </p:txBody>
      </p:sp>
      <p:pic>
        <p:nvPicPr>
          <p:cNvPr id="10" name="Picture 2"/>
          <p:cNvPicPr>
            <a:picLocks noChangeArrowheads="1"/>
          </p:cNvPicPr>
          <p:nvPr/>
        </p:nvPicPr>
        <p:blipFill>
          <a:blip r:embed="rId1" cstate="email"/>
          <a:srcRect/>
          <a:stretch>
            <a:fillRect/>
          </a:stretch>
        </p:blipFill>
        <p:spPr bwMode="auto">
          <a:xfrm>
            <a:off x="562548" y="1066801"/>
            <a:ext cx="1440000" cy="101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1" cstate="email"/>
          <a:srcRect/>
          <a:stretch>
            <a:fillRect/>
          </a:stretch>
        </p:blipFill>
        <p:spPr bwMode="auto">
          <a:xfrm>
            <a:off x="989965" y="1066800"/>
            <a:ext cx="5756400" cy="308833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8" name="Title 4"/>
          <p:cNvSpPr>
            <a:spLocks noGrp="1"/>
          </p:cNvSpPr>
          <p:nvPr>
            <p:ph type="title"/>
          </p:nvPr>
        </p:nvSpPr>
        <p:spPr>
          <a:xfrm>
            <a:off x="540068" y="182880"/>
            <a:ext cx="9721215" cy="670560"/>
          </a:xfrm>
        </p:spPr>
        <p:txBody>
          <a:bodyPr/>
          <a:lstStyle/>
          <a:p>
            <a:r>
              <a:rPr lang="zh-CN" altLang="en-US" dirty="0" smtClean="0"/>
              <a:t>浏览： 按期刊</a:t>
            </a:r>
            <a:endParaRPr lang="en-US" dirty="0"/>
          </a:p>
        </p:txBody>
      </p:sp>
      <p:sp>
        <p:nvSpPr>
          <p:cNvPr id="19" name="Rectangular Callout 14"/>
          <p:cNvSpPr/>
          <p:nvPr/>
        </p:nvSpPr>
        <p:spPr>
          <a:xfrm>
            <a:off x="1028065" y="1319212"/>
            <a:ext cx="1752600" cy="4014788"/>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点击进入具体卷期， 浏览感兴趣的期刊文章</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6" name="直角上箭头 15"/>
          <p:cNvSpPr/>
          <p:nvPr/>
        </p:nvSpPr>
        <p:spPr>
          <a:xfrm rot="5400000">
            <a:off x="1790065" y="5295900"/>
            <a:ext cx="762000" cy="838200"/>
          </a:xfrm>
          <a:prstGeom prst="bentUp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74755" name="Picture 3"/>
          <p:cNvPicPr>
            <a:picLocks noChangeAspect="1" noChangeArrowheads="1"/>
          </p:cNvPicPr>
          <p:nvPr/>
        </p:nvPicPr>
        <p:blipFill>
          <a:blip r:embed="rId2" cstate="email"/>
          <a:srcRect b="30691"/>
          <a:stretch>
            <a:fillRect/>
          </a:stretch>
        </p:blipFill>
        <p:spPr bwMode="auto">
          <a:xfrm>
            <a:off x="3885565" y="3733800"/>
            <a:ext cx="6163310" cy="25812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755"/>
                                        </p:tgtEl>
                                        <p:attrNameLst>
                                          <p:attrName>style.visibility</p:attrName>
                                        </p:attrNameLst>
                                      </p:cBhvr>
                                      <p:to>
                                        <p:strVal val="visible"/>
                                      </p:to>
                                    </p:set>
                                    <p:animEffect transition="in" filter="fade">
                                      <p:cBhvr>
                                        <p:cTn id="15"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1" cstate="email"/>
          <a:srcRect l="1376" t="3967" r="4471"/>
          <a:stretch>
            <a:fillRect/>
          </a:stretch>
        </p:blipFill>
        <p:spPr bwMode="auto">
          <a:xfrm>
            <a:off x="0" y="914400"/>
            <a:ext cx="10429875" cy="55340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8" name="Title 4"/>
          <p:cNvSpPr>
            <a:spLocks noGrp="1"/>
          </p:cNvSpPr>
          <p:nvPr>
            <p:ph type="title"/>
          </p:nvPr>
        </p:nvSpPr>
        <p:spPr>
          <a:xfrm>
            <a:off x="540068" y="182880"/>
            <a:ext cx="9721215" cy="670560"/>
          </a:xfrm>
        </p:spPr>
        <p:txBody>
          <a:bodyPr/>
          <a:lstStyle/>
          <a:p>
            <a:r>
              <a:rPr lang="zh-CN" altLang="en-US" dirty="0" smtClean="0"/>
              <a:t>浏览： 按主题</a:t>
            </a:r>
            <a:endParaRPr lang="en-US" dirty="0"/>
          </a:p>
        </p:txBody>
      </p:sp>
      <p:sp>
        <p:nvSpPr>
          <p:cNvPr id="19" name="Rectangular Callout 14"/>
          <p:cNvSpPr/>
          <p:nvPr/>
        </p:nvSpPr>
        <p:spPr>
          <a:xfrm>
            <a:off x="2962275" y="1371600"/>
            <a:ext cx="1828800" cy="25908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ct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点击进入具体主题内容</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6" name="直角上箭头 15"/>
          <p:cNvSpPr/>
          <p:nvPr/>
        </p:nvSpPr>
        <p:spPr>
          <a:xfrm rot="5400000">
            <a:off x="3838575" y="3924300"/>
            <a:ext cx="762000" cy="838200"/>
          </a:xfrm>
          <a:prstGeom prst="bentUp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75779" name="Picture 3"/>
          <p:cNvPicPr>
            <a:picLocks noChangeAspect="1" noChangeArrowheads="1"/>
          </p:cNvPicPr>
          <p:nvPr/>
        </p:nvPicPr>
        <p:blipFill>
          <a:blip r:embed="rId2" cstate="email"/>
          <a:srcRect/>
          <a:stretch>
            <a:fillRect/>
          </a:stretch>
        </p:blipFill>
        <p:spPr bwMode="auto">
          <a:xfrm>
            <a:off x="4986000" y="3124200"/>
            <a:ext cx="5308065" cy="367188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779"/>
                                        </p:tgtEl>
                                        <p:attrNameLst>
                                          <p:attrName>style.visibility</p:attrName>
                                        </p:attrNameLst>
                                      </p:cBhvr>
                                      <p:to>
                                        <p:strVal val="visible"/>
                                      </p:to>
                                    </p:set>
                                    <p:animEffect transition="in" filter="fade">
                                      <p:cBhvr>
                                        <p:cTn id="15"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1" cstate="email"/>
          <a:srcRect/>
          <a:stretch>
            <a:fillRect/>
          </a:stretch>
        </p:blipFill>
        <p:spPr bwMode="auto">
          <a:xfrm>
            <a:off x="85725" y="914400"/>
            <a:ext cx="10420350" cy="5524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8" name="Title 4"/>
          <p:cNvSpPr>
            <a:spLocks noGrp="1"/>
          </p:cNvSpPr>
          <p:nvPr>
            <p:ph type="title"/>
          </p:nvPr>
        </p:nvSpPr>
        <p:spPr>
          <a:xfrm>
            <a:off x="540068" y="182880"/>
            <a:ext cx="9721215" cy="670560"/>
          </a:xfrm>
        </p:spPr>
        <p:txBody>
          <a:bodyPr/>
          <a:lstStyle/>
          <a:p>
            <a:r>
              <a:rPr lang="zh-CN" altLang="en-US" dirty="0" smtClean="0"/>
              <a:t>浏览： 按会议</a:t>
            </a:r>
            <a:endParaRPr lang="en-US" dirty="0"/>
          </a:p>
        </p:txBody>
      </p:sp>
      <p:sp>
        <p:nvSpPr>
          <p:cNvPr id="19" name="Rectangular Callout 14"/>
          <p:cNvSpPr/>
          <p:nvPr/>
        </p:nvSpPr>
        <p:spPr>
          <a:xfrm>
            <a:off x="2962275" y="1371600"/>
            <a:ext cx="1828800" cy="25908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0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ct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点击进入具体主题内容</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6" name="直角上箭头 15"/>
          <p:cNvSpPr/>
          <p:nvPr/>
        </p:nvSpPr>
        <p:spPr>
          <a:xfrm rot="5400000">
            <a:off x="3838575" y="3924300"/>
            <a:ext cx="762000" cy="838200"/>
          </a:xfrm>
          <a:prstGeom prst="bentUp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76803" name="Picture 3"/>
          <p:cNvPicPr>
            <a:picLocks noChangeAspect="1" noChangeArrowheads="1"/>
          </p:cNvPicPr>
          <p:nvPr/>
        </p:nvPicPr>
        <p:blipFill>
          <a:blip r:embed="rId2" cstate="email"/>
          <a:srcRect/>
          <a:stretch>
            <a:fillRect/>
          </a:stretch>
        </p:blipFill>
        <p:spPr bwMode="auto">
          <a:xfrm>
            <a:off x="5019675" y="3124200"/>
            <a:ext cx="5310000" cy="31429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803"/>
                                        </p:tgtEl>
                                        <p:attrNameLst>
                                          <p:attrName>style.visibility</p:attrName>
                                        </p:attrNameLst>
                                      </p:cBhvr>
                                      <p:to>
                                        <p:strVal val="visible"/>
                                      </p:to>
                                    </p:set>
                                    <p:animEffect transition="in" filter="fade">
                                      <p:cBhvr>
                                        <p:cTn id="15"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 cstate="email"/>
          <a:srcRect/>
          <a:stretch>
            <a:fillRect/>
          </a:stretch>
        </p:blipFill>
        <p:spPr bwMode="auto">
          <a:xfrm>
            <a:off x="66675" y="914400"/>
            <a:ext cx="10620000" cy="544962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p:txBody>
          <a:bodyPr/>
          <a:lstStyle/>
          <a:p>
            <a:r>
              <a:rPr lang="zh-CN" altLang="en-US" dirty="0" smtClean="0"/>
              <a:t>快速检索 </a:t>
            </a:r>
            <a:r>
              <a:rPr lang="en-US" altLang="zh-CN" dirty="0" smtClean="0"/>
              <a:t>&amp; </a:t>
            </a:r>
            <a:r>
              <a:rPr lang="zh-CN" altLang="en-US" dirty="0" smtClean="0"/>
              <a:t>检索提示</a:t>
            </a:r>
            <a:endParaRPr lang="en-US" dirty="0"/>
          </a:p>
        </p:txBody>
      </p:sp>
      <p:sp>
        <p:nvSpPr>
          <p:cNvPr id="27" name="Rectangular Callout 14"/>
          <p:cNvSpPr/>
          <p:nvPr/>
        </p:nvSpPr>
        <p:spPr>
          <a:xfrm>
            <a:off x="600075" y="2133600"/>
            <a:ext cx="5220000" cy="288000"/>
          </a:xfrm>
          <a:prstGeom prst="wedgeRectCallout">
            <a:avLst>
              <a:gd name="adj1" fmla="val -12459"/>
              <a:gd name="adj2" fmla="val -3008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输入关键词、文章</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DOI</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号、标准号、作者名等，进行快速检索</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19" name="Rectangular Callout 14"/>
          <p:cNvSpPr/>
          <p:nvPr/>
        </p:nvSpPr>
        <p:spPr>
          <a:xfrm>
            <a:off x="2809875" y="2133600"/>
            <a:ext cx="7829561" cy="4267200"/>
          </a:xfrm>
          <a:prstGeom prst="wedgeRectCallout">
            <a:avLst>
              <a:gd name="adj1" fmla="val -12459"/>
              <a:gd name="adj2" fmla="val -30087"/>
            </a:avLst>
          </a:prstGeom>
        </p:spPr>
        <p:style>
          <a:lnRef idx="2">
            <a:schemeClr val="accent4"/>
          </a:lnRef>
          <a:fillRef idx="1">
            <a:schemeClr val="lt1"/>
          </a:fillRef>
          <a:effectRef idx="0">
            <a:schemeClr val="accent4"/>
          </a:effectRef>
          <a:fontRef idx="minor">
            <a:schemeClr val="dk1"/>
          </a:fontRef>
        </p:style>
        <p:txBody>
          <a:bodyPr rtlCol="0" anchor="ctr"/>
          <a:lstStyle/>
          <a:p>
            <a:pPr lvl="1">
              <a:lnSpc>
                <a:spcPct val="13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检索提示：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1">
              <a:lnSpc>
                <a:spcPts val="1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1">
              <a:lnSpc>
                <a:spcPct val="130000"/>
              </a:lnSpc>
              <a:buFont typeface="Arial" panose="020B0604020202020204" pitchFamily="34" charset="0"/>
              <a:buChar char="•"/>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rgbClr val="0070C0"/>
                </a:solidFill>
                <a:latin typeface="微软雅黑" panose="020B0503020204020204" charset="-122"/>
                <a:ea typeface="微软雅黑" panose="020B0503020204020204" charset="-122"/>
              </a:rPr>
              <a:t>使用星号“ * ”提高检索的全面程度</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，例如：输入“</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aero*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”进行检索，系统将对“</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aerospace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aerodynamic</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”等含有“</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aero</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”的关键词进行全面检索</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1">
              <a:lnSpc>
                <a:spcPts val="1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lvl="1">
              <a:lnSpc>
                <a:spcPct val="130000"/>
              </a:lnSpc>
              <a:buFont typeface="Arial" panose="020B0604020202020204" pitchFamily="34" charset="0"/>
              <a:buChar char="•"/>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rgbClr val="0070C0"/>
                </a:solidFill>
                <a:latin typeface="微软雅黑" panose="020B0503020204020204" charset="-122"/>
                <a:ea typeface="微软雅黑" panose="020B0503020204020204" charset="-122"/>
              </a:rPr>
              <a:t>关键词不使用引号“”将遵循以下准则：</a:t>
            </a:r>
            <a:endParaRPr lang="en-US" altLang="zh-CN" sz="1200" b="1" dirty="0" smtClean="0">
              <a:solidFill>
                <a:srgbClr val="0070C0"/>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关键词的扩大，例如检索“</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model</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”的结果中将包含</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model</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modeling</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models and vice versa</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”等</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检索不区分大小写</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检索引擎不识别单词之间的空格</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检索不区分外来词语，例如检索“</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café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”等同于“</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caf</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ts val="1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Arial" panose="020B0604020202020204" pitchFamily="34" charset="0"/>
              <a:buChar char="•"/>
            </a:pPr>
            <a:r>
              <a:rPr lang="zh-CN" altLang="en-US" sz="1200" b="1" dirty="0" smtClean="0">
                <a:solidFill>
                  <a:srgbClr val="0070C0"/>
                </a:solidFill>
                <a:latin typeface="微软雅黑" panose="020B0503020204020204" charset="-122"/>
                <a:ea typeface="微软雅黑" panose="020B0503020204020204" charset="-122"/>
              </a:rPr>
              <a:t>词组使用“”将遵循以下准则：</a:t>
            </a:r>
            <a:endParaRPr lang="en-US" altLang="zh-CN" sz="1200" b="1" dirty="0" smtClean="0">
              <a:solidFill>
                <a:srgbClr val="0070C0"/>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检索不区分大小写</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搜索引擎不识别单词之间的空格</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检索不区分外来词语，例如检索“</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café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”等同于“</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caf</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通配符将不再作用</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marL="685800" lvl="1" indent="-228600">
              <a:lnSpc>
                <a:spcPct val="130000"/>
              </a:lnSpc>
              <a:buFont typeface="+mj-lt"/>
              <a:buAutoNum type="arabicPeriod"/>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检索字段不再扩大</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 cstate="email"/>
          <a:srcRect/>
          <a:stretch>
            <a:fillRect/>
          </a:stretch>
        </p:blipFill>
        <p:spPr bwMode="auto">
          <a:xfrm>
            <a:off x="0" y="838200"/>
            <a:ext cx="10800000" cy="48030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a:xfrm>
            <a:off x="540068" y="167958"/>
            <a:ext cx="9721215" cy="670560"/>
          </a:xfrm>
        </p:spPr>
        <p:txBody>
          <a:bodyPr/>
          <a:lstStyle/>
          <a:p>
            <a:r>
              <a:rPr lang="zh-CN" altLang="en-US" dirty="0" smtClean="0"/>
              <a:t>高级检索 </a:t>
            </a:r>
            <a:r>
              <a:rPr lang="en-US" altLang="zh-CN" dirty="0" smtClean="0"/>
              <a:t>&amp; </a:t>
            </a:r>
            <a:r>
              <a:rPr lang="zh-CN" altLang="en-US" dirty="0" smtClean="0"/>
              <a:t>过滤条件</a:t>
            </a:r>
            <a:endParaRPr lang="en-US" dirty="0"/>
          </a:p>
        </p:txBody>
      </p:sp>
      <p:sp>
        <p:nvSpPr>
          <p:cNvPr id="13" name="TextBox 12"/>
          <p:cNvSpPr txBox="1"/>
          <p:nvPr/>
        </p:nvSpPr>
        <p:spPr>
          <a:xfrm>
            <a:off x="3114675" y="1332000"/>
            <a:ext cx="2652974" cy="292388"/>
          </a:xfrm>
          <a:prstGeom prst="rect">
            <a:avLst/>
          </a:prstGeom>
          <a:noFill/>
        </p:spPr>
        <p:txBody>
          <a:bodyPr wrap="square" rtlCol="0">
            <a:spAutoFit/>
          </a:bodyPr>
          <a:lstStyle/>
          <a:p>
            <a:pPr algn="r"/>
            <a:r>
              <a:rPr lang="zh-CN" altLang="en-US" sz="13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输入关键词  </a:t>
            </a:r>
            <a:r>
              <a:rPr lang="fr-FR" altLang="zh-CN" sz="13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Virtual Reality</a:t>
            </a:r>
            <a:endParaRPr lang="zh-CN" altLang="en-US" sz="1300" b="1" dirty="0">
              <a:solidFill>
                <a:schemeClr val="tx1">
                  <a:lumMod val="75000"/>
                  <a:lumOff val="25000"/>
                </a:schemeClr>
              </a:solidFill>
              <a:latin typeface="Verdana" panose="020B0604030504040204" pitchFamily="34" charset="0"/>
              <a:cs typeface="Verdana" panose="020B0604030504040204" pitchFamily="34" charset="0"/>
            </a:endParaRPr>
          </a:p>
        </p:txBody>
      </p:sp>
      <p:sp>
        <p:nvSpPr>
          <p:cNvPr id="14" name="Rectangular Callout 14"/>
          <p:cNvSpPr/>
          <p:nvPr/>
        </p:nvSpPr>
        <p:spPr>
          <a:xfrm>
            <a:off x="1362075" y="2438400"/>
            <a:ext cx="1318275" cy="685800"/>
          </a:xfrm>
          <a:prstGeom prst="wedgeRectCallout">
            <a:avLst>
              <a:gd name="adj1" fmla="val -61549"/>
              <a:gd name="adj2" fmla="val -20834"/>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选择检索字段之间的关系</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15" name="Rectangular Callout 14"/>
          <p:cNvSpPr/>
          <p:nvPr/>
        </p:nvSpPr>
        <p:spPr>
          <a:xfrm>
            <a:off x="4410075" y="2098200"/>
            <a:ext cx="1701000" cy="3921600"/>
          </a:xfrm>
          <a:prstGeom prst="wedgeRectCallout">
            <a:avLst>
              <a:gd name="adj1" fmla="val 33594"/>
              <a:gd name="adj2" fmla="val -9022"/>
            </a:avLst>
          </a:prstGeom>
        </p:spPr>
        <p:style>
          <a:lnRef idx="2">
            <a:schemeClr val="accent4"/>
          </a:lnRef>
          <a:fillRef idx="1">
            <a:schemeClr val="lt1"/>
          </a:fillRef>
          <a:effectRef idx="0">
            <a:schemeClr val="accent4"/>
          </a:effectRef>
          <a:fontRef idx="minor">
            <a:schemeClr val="dk1"/>
          </a:fontRef>
        </p:style>
        <p:txBody>
          <a:bodyPr rtlCol="0" anchor="ctr"/>
          <a:lstStyle/>
          <a:p>
            <a:r>
              <a:rPr lang="zh-CN" altLang="en-US" sz="1200" b="1" dirty="0" smtClean="0">
                <a:solidFill>
                  <a:schemeClr val="tx1">
                    <a:lumMod val="65000"/>
                    <a:lumOff val="35000"/>
                  </a:schemeClr>
                </a:solidFill>
                <a:latin typeface="微软雅黑" panose="020B0503020204020204" charset="-122"/>
                <a:ea typeface="微软雅黑" panose="020B0503020204020204" charset="-122"/>
              </a:rPr>
              <a:t>选择检索范围：</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ts val="800"/>
              </a:lnSpc>
            </a:pPr>
            <a:endParaRPr lang="en-US" altLang="zh-CN" sz="11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元数据信息</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全文</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元数据信息</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文摘部分</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作者机构</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作者名称</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Cross Ref.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参考号</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出版国家</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文章</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DOC</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号</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文章</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DOI</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号</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期次</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期刊名称</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Larger Pub.</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号</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会议名称</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出版社</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卷期</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全文文献范围</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pic>
        <p:nvPicPr>
          <p:cNvPr id="15362" name="Picture 2"/>
          <p:cNvPicPr>
            <a:picLocks noChangeAspect="1" noChangeArrowheads="1"/>
          </p:cNvPicPr>
          <p:nvPr/>
        </p:nvPicPr>
        <p:blipFill>
          <a:blip r:embed="rId2" cstate="email"/>
          <a:srcRect/>
          <a:stretch>
            <a:fillRect/>
          </a:stretch>
        </p:blipFill>
        <p:spPr bwMode="auto">
          <a:xfrm>
            <a:off x="6229350" y="2057400"/>
            <a:ext cx="1685925" cy="3581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 cstate="email"/>
          <a:srcRect/>
          <a:stretch>
            <a:fillRect/>
          </a:stretch>
        </p:blipFill>
        <p:spPr bwMode="auto">
          <a:xfrm>
            <a:off x="0" y="1257303"/>
            <a:ext cx="10800000" cy="55220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a:xfrm>
            <a:off x="540068" y="167958"/>
            <a:ext cx="9721215" cy="670560"/>
          </a:xfrm>
        </p:spPr>
        <p:txBody>
          <a:bodyPr/>
          <a:lstStyle/>
          <a:p>
            <a:r>
              <a:rPr lang="zh-CN" altLang="en-US" dirty="0" smtClean="0"/>
              <a:t>高级检索 </a:t>
            </a:r>
            <a:r>
              <a:rPr lang="en-US" altLang="zh-CN" dirty="0" smtClean="0"/>
              <a:t>&amp; </a:t>
            </a:r>
            <a:r>
              <a:rPr lang="zh-CN" altLang="en-US" dirty="0" smtClean="0"/>
              <a:t>过滤条件</a:t>
            </a:r>
            <a:endParaRPr lang="en-US" dirty="0"/>
          </a:p>
        </p:txBody>
      </p:sp>
      <p:sp>
        <p:nvSpPr>
          <p:cNvPr id="17" name="Rectangular Callout 14"/>
          <p:cNvSpPr/>
          <p:nvPr/>
        </p:nvSpPr>
        <p:spPr>
          <a:xfrm>
            <a:off x="1099661" y="2971800"/>
            <a:ext cx="1710214" cy="1676400"/>
          </a:xfrm>
          <a:prstGeom prst="wedgeRectCallout">
            <a:avLst>
              <a:gd name="adj1" fmla="val -23275"/>
              <a:gd name="adj2" fmla="val 66910"/>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过滤条件：订购内容</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文献类型</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时间</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研究领域</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主题</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作者</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出版社</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出版机构</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委员会</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9" name="Rectangular Callout 14"/>
          <p:cNvSpPr/>
          <p:nvPr/>
        </p:nvSpPr>
        <p:spPr>
          <a:xfrm>
            <a:off x="3190875" y="838200"/>
            <a:ext cx="4953000" cy="396000"/>
          </a:xfrm>
          <a:prstGeom prst="wedgeRectCallout">
            <a:avLst>
              <a:gd name="adj1" fmla="val -21015"/>
              <a:gd name="adj2" fmla="val -8216"/>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检索结果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检索历史记录</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20" name="Rectangular Callout 14"/>
          <p:cNvSpPr/>
          <p:nvPr/>
        </p:nvSpPr>
        <p:spPr>
          <a:xfrm>
            <a:off x="3419475" y="3962400"/>
            <a:ext cx="2438400" cy="304800"/>
          </a:xfrm>
          <a:prstGeom prst="wedgeRectCallout">
            <a:avLst>
              <a:gd name="adj1" fmla="val -18551"/>
              <a:gd name="adj2" fmla="val -9865"/>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隐藏和打开文摘</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21" name="Rectangular Callout 14"/>
          <p:cNvSpPr/>
          <p:nvPr/>
        </p:nvSpPr>
        <p:spPr>
          <a:xfrm>
            <a:off x="295275" y="762000"/>
            <a:ext cx="1752600" cy="643800"/>
          </a:xfrm>
          <a:prstGeom prst="wedgeRectCallout">
            <a:avLst>
              <a:gd name="adj1" fmla="val -23873"/>
              <a:gd name="adj2" fmla="val 83138"/>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2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应用所选过滤条件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重新设置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保存检索式</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0" name="Rectangular Callout 14"/>
          <p:cNvSpPr/>
          <p:nvPr/>
        </p:nvSpPr>
        <p:spPr>
          <a:xfrm>
            <a:off x="6391275" y="1752600"/>
            <a:ext cx="4248000" cy="1116000"/>
          </a:xfrm>
          <a:prstGeom prst="wedgeRectCallout">
            <a:avLst>
              <a:gd name="adj1" fmla="val -18551"/>
              <a:gd name="adj2" fmla="val -9865"/>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r">
              <a:lnSpc>
                <a:spcPct val="150000"/>
              </a:lnSpc>
            </a:pP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gn="ct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按相关性</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最新发布</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标题排序， 选择每页显示文章篇数</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1" animBg="1"/>
      <p:bldP spid="21"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1" cstate="email"/>
          <a:srcRect/>
          <a:stretch>
            <a:fillRect/>
          </a:stretch>
        </p:blipFill>
        <p:spPr bwMode="auto">
          <a:xfrm>
            <a:off x="0" y="1304881"/>
            <a:ext cx="10800000" cy="410531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7" name="Rectangular Callout 14"/>
          <p:cNvSpPr/>
          <p:nvPr/>
        </p:nvSpPr>
        <p:spPr>
          <a:xfrm>
            <a:off x="2286675" y="1051800"/>
            <a:ext cx="5436000" cy="396000"/>
          </a:xfrm>
          <a:prstGeom prst="wedgeRectCallout">
            <a:avLst>
              <a:gd name="adj1" fmla="val -20742"/>
              <a:gd name="adj2" fmla="val -519"/>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导出元数据和引文记录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下载</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PDF  /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打印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收藏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分享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预览和注释</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8" name="Rectangular Callout 14"/>
          <p:cNvSpPr/>
          <p:nvPr/>
        </p:nvSpPr>
        <p:spPr>
          <a:xfrm>
            <a:off x="95250" y="4038600"/>
            <a:ext cx="1800225" cy="1371600"/>
          </a:xfrm>
          <a:prstGeom prst="wedgeRectCallout">
            <a:avLst>
              <a:gd name="adj1" fmla="val -19491"/>
              <a:gd name="adj2" fmla="val -66010"/>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文章总结和信息：</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文摘、作者信息、目录、主题、引文信息、参考文献</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pic>
        <p:nvPicPr>
          <p:cNvPr id="13314" name="Picture 2"/>
          <p:cNvPicPr>
            <a:picLocks noChangeAspect="1" noChangeArrowheads="1"/>
          </p:cNvPicPr>
          <p:nvPr/>
        </p:nvPicPr>
        <p:blipFill>
          <a:blip r:embed="rId2" cstate="email"/>
          <a:srcRect/>
          <a:stretch>
            <a:fillRect/>
          </a:stretch>
        </p:blipFill>
        <p:spPr bwMode="auto">
          <a:xfrm>
            <a:off x="2610916" y="3086100"/>
            <a:ext cx="7971359" cy="3314700"/>
          </a:xfrm>
          <a:prstGeom prst="rect">
            <a:avLst/>
          </a:prstGeom>
          <a:ln>
            <a:noFill/>
          </a:ln>
          <a:effectLst>
            <a:outerShdw blurRad="292100" dist="139700" dir="2700000" algn="tl" rotWithShape="0">
              <a:srgbClr val="333333">
                <a:alpha val="65000"/>
              </a:srgbClr>
            </a:outerShdw>
          </a:effectLst>
        </p:spPr>
      </p:pic>
      <p:sp>
        <p:nvSpPr>
          <p:cNvPr id="13" name="下箭头 12"/>
          <p:cNvSpPr/>
          <p:nvPr/>
        </p:nvSpPr>
        <p:spPr>
          <a:xfrm>
            <a:off x="6848475" y="1981200"/>
            <a:ext cx="457200" cy="12192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itle 4"/>
          <p:cNvSpPr>
            <a:spLocks noGrp="1"/>
          </p:cNvSpPr>
          <p:nvPr>
            <p:ph type="title"/>
          </p:nvPr>
        </p:nvSpPr>
        <p:spPr>
          <a:xfrm>
            <a:off x="540068" y="167958"/>
            <a:ext cx="9721215" cy="670560"/>
          </a:xfrm>
        </p:spPr>
        <p:txBody>
          <a:bodyPr/>
          <a:lstStyle/>
          <a:p>
            <a:r>
              <a:rPr lang="zh-CN" altLang="en-US" dirty="0" smtClean="0"/>
              <a:t>技术报告页面</a:t>
            </a:r>
            <a:r>
              <a:rPr lang="en-US" altLang="zh-CN"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fade">
                                      <p:cBhvr>
                                        <p:cTn id="2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1" cstate="email">
            <a:duotone>
              <a:schemeClr val="bg2">
                <a:shade val="45000"/>
                <a:satMod val="135000"/>
              </a:schemeClr>
              <a:prstClr val="white"/>
            </a:duotone>
          </a:blip>
          <a:srcRect/>
          <a:stretch>
            <a:fillRect/>
          </a:stretch>
        </p:blipFill>
        <p:spPr bwMode="auto">
          <a:xfrm>
            <a:off x="0" y="1304881"/>
            <a:ext cx="10800000" cy="410531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a:xfrm>
            <a:off x="540068" y="167958"/>
            <a:ext cx="9721215" cy="670560"/>
          </a:xfrm>
        </p:spPr>
        <p:txBody>
          <a:bodyPr/>
          <a:lstStyle/>
          <a:p>
            <a:r>
              <a:rPr lang="zh-CN" altLang="en-US" dirty="0" smtClean="0"/>
              <a:t>技术报告页面：</a:t>
            </a:r>
            <a:r>
              <a:rPr lang="en-US" altLang="zh-CN" dirty="0" smtClean="0"/>
              <a:t>EXPORT  </a:t>
            </a:r>
            <a:endParaRPr lang="en-US" dirty="0"/>
          </a:p>
        </p:txBody>
      </p:sp>
      <p:sp>
        <p:nvSpPr>
          <p:cNvPr id="11" name="Rectangular Callout 14"/>
          <p:cNvSpPr/>
          <p:nvPr/>
        </p:nvSpPr>
        <p:spPr>
          <a:xfrm>
            <a:off x="5670709" y="4267200"/>
            <a:ext cx="2970371" cy="1584000"/>
          </a:xfrm>
          <a:prstGeom prst="wedgeRectCallout">
            <a:avLst>
              <a:gd name="adj1" fmla="val -21442"/>
              <a:gd name="adj2" fmla="val -60628"/>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mj-lt"/>
                <a:ea typeface="微软雅黑" panose="020B0503020204020204" charset="-122"/>
              </a:rPr>
              <a:t>导出元数据：</a:t>
            </a:r>
            <a:endParaRPr lang="en-US" altLang="zh-CN" sz="1200" b="1" dirty="0" smtClean="0">
              <a:solidFill>
                <a:schemeClr val="tx1">
                  <a:lumMod val="65000"/>
                  <a:lumOff val="35000"/>
                </a:schemeClr>
              </a:solidFill>
              <a:latin typeface="+mj-lt"/>
              <a:ea typeface="微软雅黑" panose="020B0503020204020204" charset="-122"/>
            </a:endParaRPr>
          </a:p>
          <a:p>
            <a:pPr>
              <a:lnSpc>
                <a:spcPct val="150000"/>
              </a:lnSpc>
              <a:buFont typeface="Arial" panose="020B0604020202020204" pitchFamily="34" charset="0"/>
              <a:buChar char="•"/>
            </a:pPr>
            <a:r>
              <a:rPr lang="zh-CN" altLang="en-US" sz="1200" b="1" dirty="0" smtClean="0">
                <a:solidFill>
                  <a:schemeClr val="tx1">
                    <a:lumMod val="65000"/>
                    <a:lumOff val="35000"/>
                  </a:schemeClr>
                </a:solidFill>
                <a:latin typeface="+mj-lt"/>
                <a:ea typeface="微软雅黑" panose="020B0503020204020204" charset="-122"/>
              </a:rPr>
              <a:t> 支持纯文本或</a:t>
            </a:r>
            <a:r>
              <a:rPr lang="en-US" altLang="zh-CN" sz="1200" b="1" dirty="0" smtClean="0">
                <a:solidFill>
                  <a:schemeClr val="tx1">
                    <a:lumMod val="65000"/>
                    <a:lumOff val="35000"/>
                  </a:schemeClr>
                </a:solidFill>
                <a:latin typeface="+mj-lt"/>
                <a:ea typeface="微软雅黑" panose="020B0503020204020204" charset="-122"/>
              </a:rPr>
              <a:t>Excel</a:t>
            </a:r>
            <a:r>
              <a:rPr lang="zh-CN" altLang="en-US" sz="1200" b="1" dirty="0" smtClean="0">
                <a:solidFill>
                  <a:schemeClr val="tx1">
                    <a:lumMod val="65000"/>
                    <a:lumOff val="35000"/>
                  </a:schemeClr>
                </a:solidFill>
                <a:latin typeface="+mj-lt"/>
                <a:ea typeface="微软雅黑" panose="020B0503020204020204" charset="-122"/>
              </a:rPr>
              <a:t>格式</a:t>
            </a:r>
            <a:endParaRPr lang="en-US" altLang="zh-CN" sz="1200" b="1" dirty="0" smtClean="0">
              <a:solidFill>
                <a:schemeClr val="tx1">
                  <a:lumMod val="65000"/>
                  <a:lumOff val="35000"/>
                </a:schemeClr>
              </a:solidFill>
              <a:latin typeface="+mj-lt"/>
              <a:ea typeface="微软雅黑" panose="020B0503020204020204" charset="-122"/>
            </a:endParaRPr>
          </a:p>
          <a:p>
            <a:pPr>
              <a:lnSpc>
                <a:spcPct val="150000"/>
              </a:lnSpc>
            </a:pPr>
            <a:endParaRPr lang="en-US" altLang="zh-CN" sz="400" b="1" dirty="0" smtClean="0">
              <a:solidFill>
                <a:schemeClr val="tx1">
                  <a:lumMod val="65000"/>
                  <a:lumOff val="35000"/>
                </a:schemeClr>
              </a:solidFill>
              <a:latin typeface="+mj-lt"/>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mj-lt"/>
                <a:ea typeface="微软雅黑" panose="020B0503020204020204" charset="-122"/>
              </a:rPr>
              <a:t>导出引文记录：</a:t>
            </a:r>
            <a:endParaRPr lang="en-US" altLang="zh-CN" sz="1200" b="1" dirty="0" smtClean="0">
              <a:solidFill>
                <a:schemeClr val="tx1">
                  <a:lumMod val="65000"/>
                  <a:lumOff val="35000"/>
                </a:schemeClr>
              </a:solidFill>
              <a:latin typeface="+mj-lt"/>
              <a:ea typeface="微软雅黑" panose="020B0503020204020204" charset="-122"/>
            </a:endParaRPr>
          </a:p>
          <a:p>
            <a:pPr>
              <a:lnSpc>
                <a:spcPct val="150000"/>
              </a:lnSpc>
              <a:buFont typeface="Arial" panose="020B0604020202020204" pitchFamily="34" charset="0"/>
              <a:buChar char="•"/>
            </a:pPr>
            <a:r>
              <a:rPr lang="zh-CN" altLang="en-US" sz="1200" b="1" dirty="0" smtClean="0">
                <a:solidFill>
                  <a:schemeClr val="tx1">
                    <a:lumMod val="65000"/>
                    <a:lumOff val="35000"/>
                  </a:schemeClr>
                </a:solidFill>
                <a:latin typeface="+mj-lt"/>
                <a:ea typeface="微软雅黑" panose="020B0503020204020204" charset="-122"/>
              </a:rPr>
              <a:t> 支持 </a:t>
            </a:r>
            <a:r>
              <a:rPr lang="en-US" altLang="zh-CN" sz="1200" b="1" dirty="0" smtClean="0">
                <a:solidFill>
                  <a:schemeClr val="tx1">
                    <a:lumMod val="65000"/>
                    <a:lumOff val="35000"/>
                  </a:schemeClr>
                </a:solidFill>
                <a:latin typeface="+mj-lt"/>
                <a:ea typeface="微软雅黑" panose="020B0503020204020204" charset="-122"/>
              </a:rPr>
              <a:t>RIS Format, REFWORKS, ENDNOTE </a:t>
            </a:r>
            <a:r>
              <a:rPr lang="zh-CN" altLang="en-US" sz="1200" b="1" dirty="0" smtClean="0">
                <a:solidFill>
                  <a:schemeClr val="tx1">
                    <a:lumMod val="65000"/>
                    <a:lumOff val="35000"/>
                  </a:schemeClr>
                </a:solidFill>
                <a:latin typeface="+mj-lt"/>
                <a:ea typeface="微软雅黑" panose="020B0503020204020204" charset="-122"/>
              </a:rPr>
              <a:t>和</a:t>
            </a:r>
            <a:r>
              <a:rPr lang="en-US" altLang="zh-CN" sz="1200" b="1" dirty="0" smtClean="0">
                <a:solidFill>
                  <a:schemeClr val="tx1">
                    <a:lumMod val="65000"/>
                    <a:lumOff val="35000"/>
                  </a:schemeClr>
                </a:solidFill>
                <a:latin typeface="+mj-lt"/>
                <a:ea typeface="微软雅黑" panose="020B0503020204020204" charset="-122"/>
              </a:rPr>
              <a:t> BIBTEX</a:t>
            </a:r>
            <a:endParaRPr lang="en-US" altLang="zh-CN" sz="1200" b="1" dirty="0" smtClean="0">
              <a:solidFill>
                <a:schemeClr val="tx1">
                  <a:lumMod val="65000"/>
                  <a:lumOff val="35000"/>
                </a:schemeClr>
              </a:solidFill>
              <a:latin typeface="+mj-lt"/>
              <a:ea typeface="微软雅黑" panose="020B0503020204020204" charset="-122"/>
            </a:endParaRPr>
          </a:p>
        </p:txBody>
      </p:sp>
      <p:pic>
        <p:nvPicPr>
          <p:cNvPr id="12" name="Picture 1"/>
          <p:cNvPicPr>
            <a:picLocks noChangeAspect="1" noChangeArrowheads="1"/>
          </p:cNvPicPr>
          <p:nvPr/>
        </p:nvPicPr>
        <p:blipFill>
          <a:blip r:embed="rId2" cstate="email"/>
          <a:srcRect/>
          <a:stretch>
            <a:fillRect/>
          </a:stretch>
        </p:blipFill>
        <p:spPr bwMode="auto">
          <a:xfrm>
            <a:off x="5316855" y="1676400"/>
            <a:ext cx="4503420" cy="2209800"/>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3" cstate="email"/>
          <a:srcRect/>
          <a:stretch>
            <a:fillRect/>
          </a:stretch>
        </p:blipFill>
        <p:spPr bwMode="auto">
          <a:xfrm>
            <a:off x="676275" y="1676400"/>
            <a:ext cx="4343400" cy="354833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cstate="email"/>
          <a:srcRect/>
          <a:stretch>
            <a:fillRect/>
          </a:stretch>
        </p:blipFill>
        <p:spPr bwMode="auto">
          <a:xfrm>
            <a:off x="0" y="914400"/>
            <a:ext cx="10800000" cy="549440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a:xfrm>
            <a:off x="540068" y="167958"/>
            <a:ext cx="9721215" cy="670560"/>
          </a:xfrm>
        </p:spPr>
        <p:txBody>
          <a:bodyPr/>
          <a:lstStyle/>
          <a:p>
            <a:r>
              <a:rPr lang="zh-CN" altLang="en-US" dirty="0" smtClean="0"/>
              <a:t>标准：</a:t>
            </a:r>
            <a:r>
              <a:rPr lang="fr-FR" altLang="zh-CN" dirty="0" smtClean="0"/>
              <a:t> Revisions &amp; Redlines </a:t>
            </a:r>
            <a:endParaRPr lang="en-US" dirty="0"/>
          </a:p>
        </p:txBody>
      </p:sp>
      <p:sp>
        <p:nvSpPr>
          <p:cNvPr id="18" name="Rectangular Callout 14"/>
          <p:cNvSpPr/>
          <p:nvPr/>
        </p:nvSpPr>
        <p:spPr>
          <a:xfrm>
            <a:off x="66674" y="3276600"/>
            <a:ext cx="1836000" cy="5802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300000"/>
              </a:lnSpc>
              <a:spcBef>
                <a:spcPts val="2000"/>
              </a:spcBef>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修订记录</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9" name="Rectangular Callout 14"/>
          <p:cNvSpPr/>
          <p:nvPr/>
        </p:nvSpPr>
        <p:spPr>
          <a:xfrm>
            <a:off x="7075575" y="2947800"/>
            <a:ext cx="2211300" cy="1548000"/>
          </a:xfrm>
          <a:prstGeom prst="wedgeRectCallout">
            <a:avLst>
              <a:gd name="adj1" fmla="val 60616"/>
              <a:gd name="adj2" fmla="val 19842"/>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该标准文献的历史修订记录和标准号，点击查看。选择历史版本标准，使用“</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Redline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”功能，对比最新版标准的更新信息。</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2" name="Rectangular Callout 14"/>
          <p:cNvSpPr/>
          <p:nvPr/>
        </p:nvSpPr>
        <p:spPr>
          <a:xfrm>
            <a:off x="981075" y="5029200"/>
            <a:ext cx="9540000" cy="1371600"/>
          </a:xfrm>
          <a:prstGeom prst="wedgeRectCallout">
            <a:avLst>
              <a:gd name="adj1" fmla="val 22268"/>
              <a:gd name="adj2" fmla="val -6804"/>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altLang="zh-CN" sz="1200" b="1" dirty="0" smtClean="0">
                <a:solidFill>
                  <a:srgbClr val="FF0000"/>
                </a:solidFill>
                <a:latin typeface="微软雅黑" panose="020B0503020204020204" charset="-122"/>
                <a:ea typeface="微软雅黑" panose="020B0503020204020204" charset="-122"/>
              </a:rPr>
              <a:t>New ! </a:t>
            </a:r>
            <a:r>
              <a:rPr lang="fr-FR" altLang="zh-CN" sz="1200" b="1" dirty="0" smtClean="0">
                <a:solidFill>
                  <a:srgbClr val="FF0000"/>
                </a:solidFill>
                <a:latin typeface="微软雅黑" panose="020B0503020204020204" charset="-122"/>
                <a:ea typeface="微软雅黑" panose="020B0503020204020204" charset="-122"/>
              </a:rPr>
              <a:t>Redlines</a:t>
            </a:r>
            <a:r>
              <a:rPr lang="zh-CN" altLang="en-US" sz="1200" b="1" dirty="0" smtClean="0">
                <a:solidFill>
                  <a:srgbClr val="FF0000"/>
                </a:solidFill>
                <a:latin typeface="微软雅黑" panose="020B0503020204020204" charset="-122"/>
                <a:ea typeface="微软雅黑" panose="020B0503020204020204" charset="-122"/>
              </a:rPr>
              <a:t>：</a:t>
            </a:r>
            <a:endParaRPr lang="en-US" altLang="zh-CN" sz="1200" b="1" dirty="0" smtClean="0">
              <a:solidFill>
                <a:srgbClr val="FF0000"/>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选择一篇历史版本的标准，点击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“Compare”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打开新显示框，对比最新版标准和所选择的历史版本标准的变更信息，</a:t>
            </a:r>
            <a:r>
              <a:rPr lang="fr-FR"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变更处均以红色标出。该功能为新平台最新增加功能，目前仅部分</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AMS</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（航空材料标准）已启用。随着新平台的不断更新，该功能将普及所有标准文献，使用户在应用</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SAE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标准时，更加快速便捷。</a:t>
            </a:r>
            <a:endParaRPr lang="en-US" altLang="zh-CN" sz="1200" b="1" dirty="0" smtClean="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cstate="email">
            <a:duotone>
              <a:schemeClr val="bg2">
                <a:shade val="45000"/>
                <a:satMod val="135000"/>
              </a:schemeClr>
              <a:prstClr val="white"/>
            </a:duotone>
          </a:blip>
          <a:srcRect/>
          <a:stretch>
            <a:fillRect/>
          </a:stretch>
        </p:blipFill>
        <p:spPr bwMode="auto">
          <a:xfrm>
            <a:off x="0" y="914400"/>
            <a:ext cx="10800000" cy="549440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a:xfrm>
            <a:off x="540068" y="167958"/>
            <a:ext cx="9721215" cy="670560"/>
          </a:xfrm>
        </p:spPr>
        <p:txBody>
          <a:bodyPr/>
          <a:lstStyle/>
          <a:p>
            <a:r>
              <a:rPr lang="zh-CN" altLang="en-US" dirty="0" smtClean="0"/>
              <a:t>标准：</a:t>
            </a:r>
            <a:r>
              <a:rPr lang="fr-FR" altLang="zh-CN" dirty="0" smtClean="0"/>
              <a:t> Revisions &amp; Redlines </a:t>
            </a:r>
            <a:endParaRPr lang="en-US" dirty="0"/>
          </a:p>
        </p:txBody>
      </p:sp>
      <p:pic>
        <p:nvPicPr>
          <p:cNvPr id="77826" name="Picture 2"/>
          <p:cNvPicPr>
            <a:picLocks noChangeAspect="1" noChangeArrowheads="1"/>
          </p:cNvPicPr>
          <p:nvPr/>
        </p:nvPicPr>
        <p:blipFill>
          <a:blip r:embed="rId2" cstate="email"/>
          <a:srcRect/>
          <a:stretch>
            <a:fillRect/>
          </a:stretch>
        </p:blipFill>
        <p:spPr bwMode="auto">
          <a:xfrm>
            <a:off x="295275" y="1295400"/>
            <a:ext cx="10080000" cy="4187560"/>
          </a:xfrm>
          <a:prstGeom prst="rect">
            <a:avLst/>
          </a:prstGeom>
          <a:ln>
            <a:noFill/>
          </a:ln>
          <a:effectLst>
            <a:outerShdw blurRad="292100" dist="139700" dir="2700000" algn="tl" rotWithShape="0">
              <a:srgbClr val="333333">
                <a:alpha val="65000"/>
              </a:srgbClr>
            </a:outerShdw>
          </a:effectLst>
        </p:spPr>
      </p:pic>
      <p:sp>
        <p:nvSpPr>
          <p:cNvPr id="10" name="Rectangular Callout 14"/>
          <p:cNvSpPr/>
          <p:nvPr/>
        </p:nvSpPr>
        <p:spPr>
          <a:xfrm>
            <a:off x="4791075" y="4495800"/>
            <a:ext cx="5577600" cy="1371600"/>
          </a:xfrm>
          <a:prstGeom prst="wedgeRectCallout">
            <a:avLst>
              <a:gd name="adj1" fmla="val 22268"/>
              <a:gd name="adj2" fmla="val -6804"/>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altLang="zh-CN" sz="1200" b="1" dirty="0" smtClean="0">
                <a:solidFill>
                  <a:srgbClr val="FF0000"/>
                </a:solidFill>
                <a:latin typeface="微软雅黑" panose="020B0503020204020204" charset="-122"/>
                <a:ea typeface="微软雅黑" panose="020B0503020204020204" charset="-122"/>
              </a:rPr>
              <a:t>New ! </a:t>
            </a:r>
            <a:r>
              <a:rPr lang="fr-FR" altLang="zh-CN" sz="1200" b="1" dirty="0" smtClean="0">
                <a:solidFill>
                  <a:srgbClr val="FF0000"/>
                </a:solidFill>
                <a:latin typeface="微软雅黑" panose="020B0503020204020204" charset="-122"/>
                <a:ea typeface="微软雅黑" panose="020B0503020204020204" charset="-122"/>
              </a:rPr>
              <a:t>Redlines</a:t>
            </a:r>
            <a:r>
              <a:rPr lang="zh-CN" altLang="en-US" sz="1200" b="1" dirty="0" smtClean="0">
                <a:solidFill>
                  <a:srgbClr val="FF0000"/>
                </a:solidFill>
                <a:latin typeface="微软雅黑" panose="020B0503020204020204" charset="-122"/>
                <a:ea typeface="微软雅黑" panose="020B0503020204020204" charset="-122"/>
              </a:rPr>
              <a:t>： </a:t>
            </a:r>
            <a:r>
              <a:rPr lang="zh-CN" altLang="en-US" sz="1200" b="1" dirty="0" smtClean="0">
                <a:solidFill>
                  <a:schemeClr val="tx1"/>
                </a:solidFill>
                <a:latin typeface="微软雅黑" panose="020B0503020204020204" charset="-122"/>
                <a:ea typeface="微软雅黑" panose="020B0503020204020204" charset="-122"/>
              </a:rPr>
              <a:t>一键显示  最新版本标准 对比于旧版本的 修订内容，</a:t>
            </a:r>
            <a:endParaRPr lang="en-US" altLang="zh-CN" sz="1200" b="1" dirty="0" smtClean="0">
              <a:solidFill>
                <a:schemeClr val="tx1"/>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solidFill>
                <a:latin typeface="微软雅黑" panose="020B0503020204020204" charset="-122"/>
                <a:ea typeface="微软雅黑" panose="020B0503020204020204" charset="-122"/>
              </a:rPr>
              <a:t>有助于研究人员、工程师有效获取最新信息，并迅速应用于实际操作当中。</a:t>
            </a:r>
            <a:endParaRPr lang="en-US" altLang="zh-CN" sz="1200" b="1" dirty="0" smtClean="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8" name="Title 2"/>
          <p:cNvSpPr>
            <a:spLocks noGrp="1"/>
          </p:cNvSpPr>
          <p:nvPr>
            <p:ph type="title"/>
          </p:nvPr>
        </p:nvSpPr>
        <p:spPr>
          <a:xfrm>
            <a:off x="5725954" y="1371600"/>
            <a:ext cx="4140518" cy="4495800"/>
          </a:xfrm>
        </p:spPr>
        <p:txBody>
          <a:bodyPr/>
          <a:lstStyle/>
          <a:p>
            <a:pPr algn="just">
              <a:lnSpc>
                <a:spcPct val="150000"/>
              </a:lnSpc>
            </a:pPr>
            <a:r>
              <a:rPr lang="en-US" altLang="zh-CN" sz="2400" b="0" dirty="0" smtClean="0">
                <a:solidFill>
                  <a:schemeClr val="tx1"/>
                </a:solidFill>
              </a:rPr>
              <a:t>        SAE </a:t>
            </a:r>
            <a:r>
              <a:rPr lang="zh-CN" altLang="zh-CN" sz="2400" b="0" dirty="0" smtClean="0">
                <a:solidFill>
                  <a:schemeClr val="tx1"/>
                </a:solidFill>
              </a:rPr>
              <a:t>数字图书馆收录了</a:t>
            </a:r>
            <a:r>
              <a:rPr lang="en-US" altLang="zh-CN" sz="2400" b="0" dirty="0" smtClean="0">
                <a:solidFill>
                  <a:schemeClr val="tx1"/>
                </a:solidFill>
              </a:rPr>
              <a:t>SAE </a:t>
            </a:r>
            <a:r>
              <a:rPr lang="zh-CN" altLang="en-US" sz="2400" b="0" dirty="0" smtClean="0">
                <a:solidFill>
                  <a:schemeClr val="tx1"/>
                </a:solidFill>
              </a:rPr>
              <a:t>独立出版以及合作出版</a:t>
            </a:r>
            <a:r>
              <a:rPr lang="zh-CN" altLang="zh-CN" sz="2400" b="0" dirty="0" smtClean="0">
                <a:solidFill>
                  <a:schemeClr val="tx1"/>
                </a:solidFill>
              </a:rPr>
              <a:t>的</a:t>
            </a:r>
            <a:r>
              <a:rPr lang="en-US" altLang="zh-CN" sz="2400" b="0" dirty="0" smtClean="0">
                <a:solidFill>
                  <a:schemeClr val="tx1"/>
                </a:solidFill>
              </a:rPr>
              <a:t> </a:t>
            </a:r>
            <a:r>
              <a:rPr lang="zh-CN" altLang="zh-CN" sz="2400" u="sng" dirty="0" smtClean="0">
                <a:solidFill>
                  <a:schemeClr val="tx1"/>
                </a:solidFill>
              </a:rPr>
              <a:t>技术报告</a:t>
            </a:r>
            <a:r>
              <a:rPr lang="zh-CN" altLang="zh-CN" sz="2400" b="0" dirty="0" smtClean="0">
                <a:solidFill>
                  <a:schemeClr val="tx1"/>
                </a:solidFill>
              </a:rPr>
              <a:t>、</a:t>
            </a:r>
            <a:r>
              <a:rPr lang="zh-CN" altLang="en-US" sz="2400" u="sng" dirty="0" smtClean="0">
                <a:solidFill>
                  <a:schemeClr val="tx1"/>
                </a:solidFill>
              </a:rPr>
              <a:t>学术期刊文章</a:t>
            </a:r>
            <a:r>
              <a:rPr lang="zh-CN" altLang="en-US" sz="2400" b="0" dirty="0" smtClean="0">
                <a:solidFill>
                  <a:schemeClr val="tx1"/>
                </a:solidFill>
              </a:rPr>
              <a:t>、</a:t>
            </a:r>
            <a:r>
              <a:rPr lang="zh-CN" altLang="zh-CN" sz="2400" u="sng" dirty="0" smtClean="0">
                <a:solidFill>
                  <a:schemeClr val="tx1"/>
                </a:solidFill>
              </a:rPr>
              <a:t>标准</a:t>
            </a:r>
            <a:r>
              <a:rPr lang="zh-CN" altLang="zh-CN" sz="2400" b="0" dirty="0" smtClean="0">
                <a:solidFill>
                  <a:schemeClr val="tx1"/>
                </a:solidFill>
              </a:rPr>
              <a:t>、</a:t>
            </a:r>
            <a:r>
              <a:rPr lang="zh-CN" altLang="en-US" sz="2400" u="sng" dirty="0" smtClean="0">
                <a:solidFill>
                  <a:schemeClr val="tx1"/>
                </a:solidFill>
              </a:rPr>
              <a:t>电子</a:t>
            </a:r>
            <a:r>
              <a:rPr lang="zh-CN" altLang="zh-CN" sz="2400" u="sng" dirty="0" smtClean="0">
                <a:solidFill>
                  <a:schemeClr val="tx1"/>
                </a:solidFill>
              </a:rPr>
              <a:t>图书</a:t>
            </a:r>
            <a:r>
              <a:rPr lang="zh-CN" altLang="zh-CN" sz="2400" b="0" dirty="0" smtClean="0">
                <a:solidFill>
                  <a:schemeClr val="tx1"/>
                </a:solidFill>
              </a:rPr>
              <a:t>、</a:t>
            </a:r>
            <a:r>
              <a:rPr lang="zh-CN" altLang="zh-CN" sz="2400" u="sng" dirty="0" smtClean="0">
                <a:solidFill>
                  <a:schemeClr val="tx1"/>
                </a:solidFill>
              </a:rPr>
              <a:t>杂志</a:t>
            </a:r>
            <a:r>
              <a:rPr lang="zh-CN" altLang="zh-CN" sz="2400" b="0" dirty="0" smtClean="0">
                <a:solidFill>
                  <a:schemeClr val="tx1"/>
                </a:solidFill>
              </a:rPr>
              <a:t>等，总计超过</a:t>
            </a:r>
            <a:r>
              <a:rPr lang="en-US" altLang="zh-CN" sz="2400" b="0" dirty="0" smtClean="0">
                <a:solidFill>
                  <a:schemeClr val="tx1"/>
                </a:solidFill>
              </a:rPr>
              <a:t> 22 </a:t>
            </a:r>
            <a:r>
              <a:rPr lang="zh-CN" altLang="zh-CN" sz="2400" b="0" dirty="0" smtClean="0">
                <a:solidFill>
                  <a:schemeClr val="tx1"/>
                </a:solidFill>
              </a:rPr>
              <a:t>万份文献，是全球机动工程师所必备的、权威的技术信息资源</a:t>
            </a:r>
            <a:r>
              <a:rPr lang="zh-CN" altLang="en-US" sz="2400" b="0" dirty="0" smtClean="0">
                <a:solidFill>
                  <a:schemeClr val="tx1"/>
                </a:solidFill>
              </a:rPr>
              <a:t>。</a:t>
            </a:r>
            <a:endParaRPr lang="en-US" sz="2300" b="0" dirty="0">
              <a:solidFill>
                <a:schemeClr val="tx1"/>
              </a:solidFill>
            </a:endParaRPr>
          </a:p>
        </p:txBody>
      </p:sp>
      <p:sp>
        <p:nvSpPr>
          <p:cNvPr id="9"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r>
              <a:rPr kumimoji="0" lang="en-US" altLang="zh-CN" sz="1800" b="1" i="0" u="none" strike="noStrike" kern="1200" cap="none" spc="0" normalizeH="0" baseline="0" noProof="0" dirty="0" smtClean="0">
                <a:ln>
                  <a:noFill/>
                </a:ln>
                <a:solidFill>
                  <a:schemeClr val="bg1"/>
                </a:solidFill>
                <a:effectLst/>
                <a:uLnTx/>
                <a:uFillTx/>
                <a:latin typeface="+mj-lt"/>
                <a:ea typeface="+mj-ea"/>
                <a:cs typeface="+mj-cs"/>
              </a:rPr>
              <a:t>2017</a:t>
            </a: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年</a:t>
            </a:r>
            <a:r>
              <a:rPr lang="en-US" altLang="zh-CN" b="1" dirty="0" smtClean="0">
                <a:solidFill>
                  <a:schemeClr val="bg1"/>
                </a:solidFill>
                <a:latin typeface="+mj-lt"/>
                <a:ea typeface="+mj-ea"/>
                <a:cs typeface="+mj-cs"/>
              </a:rPr>
              <a:t>10</a:t>
            </a: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月，全</a:t>
            </a:r>
            <a:r>
              <a:rPr lang="zh-CN" altLang="en-US" b="1" dirty="0" smtClean="0">
                <a:solidFill>
                  <a:schemeClr val="bg1"/>
                </a:solidFill>
                <a:latin typeface="+mj-lt"/>
                <a:ea typeface="+mj-ea"/>
                <a:cs typeface="+mj-cs"/>
              </a:rPr>
              <a:t>新开放平台</a:t>
            </a:r>
            <a:r>
              <a:rPr lang="en-US" altLang="zh-CN" b="1" dirty="0" smtClean="0">
                <a:solidFill>
                  <a:schemeClr val="bg1"/>
                </a:solidFill>
                <a:latin typeface="+mj-lt"/>
                <a:ea typeface="+mj-ea"/>
                <a:cs typeface="+mj-cs"/>
              </a:rPr>
              <a:t>SAE MOBILUS</a:t>
            </a:r>
            <a:r>
              <a:rPr lang="zh-CN" altLang="en-US" b="1" dirty="0" smtClean="0">
                <a:solidFill>
                  <a:schemeClr val="bg1"/>
                </a:solidFill>
                <a:latin typeface="+mj-lt"/>
                <a:ea typeface="+mj-ea"/>
                <a:cs typeface="+mj-cs"/>
              </a:rPr>
              <a:t>发布上线</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pic>
        <p:nvPicPr>
          <p:cNvPr id="29697" name="Picture 1"/>
          <p:cNvPicPr>
            <a:picLocks noChangeAspect="1" noChangeArrowheads="1"/>
          </p:cNvPicPr>
          <p:nvPr/>
        </p:nvPicPr>
        <p:blipFill>
          <a:blip r:embed="rId1" cstate="email"/>
          <a:srcRect/>
          <a:stretch>
            <a:fillRect/>
          </a:stretch>
        </p:blipFill>
        <p:spPr bwMode="auto">
          <a:xfrm>
            <a:off x="676275" y="1447801"/>
            <a:ext cx="4343400" cy="4312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1" cstate="email"/>
          <a:srcRect/>
          <a:stretch>
            <a:fillRect/>
          </a:stretch>
        </p:blipFill>
        <p:spPr bwMode="auto">
          <a:xfrm>
            <a:off x="0" y="914400"/>
            <a:ext cx="10800000" cy="552623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5" name="Title 4"/>
          <p:cNvSpPr>
            <a:spLocks noGrp="1"/>
          </p:cNvSpPr>
          <p:nvPr>
            <p:ph type="title"/>
          </p:nvPr>
        </p:nvSpPr>
        <p:spPr>
          <a:xfrm>
            <a:off x="540068" y="167958"/>
            <a:ext cx="9721215" cy="670560"/>
          </a:xfrm>
        </p:spPr>
        <p:txBody>
          <a:bodyPr/>
          <a:lstStyle/>
          <a:p>
            <a:r>
              <a:rPr lang="zh-CN" altLang="en-US" dirty="0" smtClean="0"/>
              <a:t>标准：</a:t>
            </a:r>
            <a:r>
              <a:rPr lang="fr-FR" altLang="zh-CN" dirty="0" smtClean="0"/>
              <a:t> 2D / 3D Parts </a:t>
            </a:r>
            <a:endParaRPr lang="en-US" dirty="0"/>
          </a:p>
        </p:txBody>
      </p:sp>
      <p:sp>
        <p:nvSpPr>
          <p:cNvPr id="8" name="Rectangular Callout 14"/>
          <p:cNvSpPr/>
          <p:nvPr/>
        </p:nvSpPr>
        <p:spPr>
          <a:xfrm>
            <a:off x="180022" y="2743200"/>
            <a:ext cx="1368000" cy="324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在线数据</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10" name="Rectangular Callout 14"/>
          <p:cNvSpPr/>
          <p:nvPr/>
        </p:nvSpPr>
        <p:spPr>
          <a:xfrm>
            <a:off x="981075" y="5105400"/>
            <a:ext cx="9540000" cy="1371600"/>
          </a:xfrm>
          <a:prstGeom prst="wedgeRectCallout">
            <a:avLst>
              <a:gd name="adj1" fmla="val 22268"/>
              <a:gd name="adj2" fmla="val -6804"/>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en-US" altLang="zh-CN" sz="1200" b="1" dirty="0" smtClean="0">
                <a:solidFill>
                  <a:srgbClr val="FF0000"/>
                </a:solidFill>
                <a:latin typeface="微软雅黑" panose="020B0503020204020204" charset="-122"/>
                <a:ea typeface="微软雅黑" panose="020B0503020204020204" charset="-122"/>
              </a:rPr>
              <a:t>New ! </a:t>
            </a:r>
            <a:r>
              <a:rPr lang="fr-FR" altLang="zh-CN" sz="1200" b="1" dirty="0" smtClean="0">
                <a:solidFill>
                  <a:srgbClr val="FF0000"/>
                </a:solidFill>
                <a:latin typeface="微软雅黑" panose="020B0503020204020204" charset="-122"/>
                <a:ea typeface="微软雅黑" panose="020B0503020204020204" charset="-122"/>
              </a:rPr>
              <a:t>2D / 3D </a:t>
            </a:r>
            <a:r>
              <a:rPr lang="zh-CN" altLang="en-US" sz="1200" b="1" dirty="0" smtClean="0">
                <a:solidFill>
                  <a:srgbClr val="FF0000"/>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航空航天标准零件在线数据由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CADENAS PART solutions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提供，目前仅适用于部分已更新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2D / 3D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显示配置的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AS</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（航空航天标准）。该功能可进行所选择标准的</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2D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和</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3D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预览，包括以交互方式配置更改参数，如零件的直径、长度等，对应用了</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SAE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航空航天标准的零件进行解析。此外，该数据可下载为能适用于许多</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2D / 3D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计算机辅助设计（</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CAD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）程序的图形格式，或适用于其它下游应用程序使用。</a:t>
            </a:r>
            <a:endParaRPr lang="zh-CN" altLang="en-US"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520315" y="929916"/>
            <a:ext cx="7200000" cy="5470884"/>
            <a:chOff x="838200" y="609600"/>
            <a:chExt cx="7400925" cy="6248400"/>
          </a:xfrm>
        </p:grpSpPr>
        <p:pic>
          <p:nvPicPr>
            <p:cNvPr id="16386" name="Picture 2"/>
            <p:cNvPicPr>
              <a:picLocks noChangeAspect="1" noChangeArrowheads="1"/>
            </p:cNvPicPr>
            <p:nvPr/>
          </p:nvPicPr>
          <p:blipFill>
            <a:blip r:embed="rId1" cstate="email"/>
            <a:srcRect t="4178"/>
            <a:stretch>
              <a:fillRect/>
            </a:stretch>
          </p:blipFill>
          <p:spPr bwMode="auto">
            <a:xfrm>
              <a:off x="838200" y="3581400"/>
              <a:ext cx="7372350" cy="3276600"/>
            </a:xfrm>
            <a:prstGeom prst="rect">
              <a:avLst/>
            </a:prstGeom>
            <a:noFill/>
            <a:ln w="9525">
              <a:noFill/>
              <a:miter lim="800000"/>
              <a:headEnd/>
              <a:tailEnd/>
            </a:ln>
          </p:spPr>
        </p:pic>
        <p:pic>
          <p:nvPicPr>
            <p:cNvPr id="16385" name="Picture 1"/>
            <p:cNvPicPr>
              <a:picLocks noChangeAspect="1" noChangeArrowheads="1"/>
            </p:cNvPicPr>
            <p:nvPr/>
          </p:nvPicPr>
          <p:blipFill>
            <a:blip r:embed="rId2" cstate="email"/>
            <a:srcRect/>
            <a:stretch>
              <a:fillRect/>
            </a:stretch>
          </p:blipFill>
          <p:spPr bwMode="auto">
            <a:xfrm>
              <a:off x="838200" y="609600"/>
              <a:ext cx="7400925" cy="3733800"/>
            </a:xfrm>
            <a:prstGeom prst="rect">
              <a:avLst/>
            </a:prstGeom>
            <a:noFill/>
            <a:ln w="9525">
              <a:noFill/>
              <a:miter lim="800000"/>
              <a:headEnd/>
              <a:tailEnd/>
            </a:ln>
          </p:spPr>
        </p:pic>
      </p:grpSp>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9" name="Title 4"/>
          <p:cNvSpPr>
            <a:spLocks noGrp="1"/>
          </p:cNvSpPr>
          <p:nvPr>
            <p:ph type="title"/>
          </p:nvPr>
        </p:nvSpPr>
        <p:spPr>
          <a:xfrm>
            <a:off x="540068" y="167958"/>
            <a:ext cx="9721215" cy="670560"/>
          </a:xfrm>
        </p:spPr>
        <p:txBody>
          <a:bodyPr/>
          <a:lstStyle/>
          <a:p>
            <a:r>
              <a:rPr lang="zh-CN" altLang="en-US" dirty="0" smtClean="0"/>
              <a:t>标准：</a:t>
            </a:r>
            <a:r>
              <a:rPr lang="fr-FR" altLang="zh-CN" dirty="0" smtClean="0"/>
              <a:t> 2D / 3D Parts </a:t>
            </a:r>
            <a:endParaRPr lang="en-US" dirty="0"/>
          </a:p>
        </p:txBody>
      </p:sp>
      <p:sp>
        <p:nvSpPr>
          <p:cNvPr id="15" name="Rectangular Callout 14"/>
          <p:cNvSpPr/>
          <p:nvPr/>
        </p:nvSpPr>
        <p:spPr>
          <a:xfrm>
            <a:off x="676275" y="1605600"/>
            <a:ext cx="3870484" cy="2052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更改零件参数：</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类型、直径、</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长度等</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6" name="Rectangular Callout 14"/>
          <p:cNvSpPr/>
          <p:nvPr/>
        </p:nvSpPr>
        <p:spPr>
          <a:xfrm>
            <a:off x="676275" y="5562600"/>
            <a:ext cx="8892000" cy="6858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零件具体数据</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3" name="Rectangular Callout 14"/>
          <p:cNvSpPr/>
          <p:nvPr/>
        </p:nvSpPr>
        <p:spPr>
          <a:xfrm>
            <a:off x="4770596" y="5014200"/>
            <a:ext cx="2466450" cy="396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预览</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3D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零件视图</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pic>
        <p:nvPicPr>
          <p:cNvPr id="17" name="Picture 5"/>
          <p:cNvPicPr>
            <a:picLocks noChangeArrowheads="1"/>
          </p:cNvPicPr>
          <p:nvPr/>
        </p:nvPicPr>
        <p:blipFill>
          <a:blip r:embed="rId3" cstate="email"/>
          <a:srcRect/>
          <a:stretch>
            <a:fillRect/>
          </a:stretch>
        </p:blipFill>
        <p:spPr bwMode="auto">
          <a:xfrm>
            <a:off x="2733675" y="990600"/>
            <a:ext cx="7200000" cy="5220000"/>
          </a:xfrm>
          <a:prstGeom prst="rect">
            <a:avLst/>
          </a:prstGeom>
          <a:noFill/>
          <a:ln w="9525">
            <a:noFill/>
            <a:miter lim="800000"/>
            <a:headEnd/>
            <a:tailEnd/>
          </a:ln>
        </p:spPr>
      </p:pic>
      <p:sp>
        <p:nvSpPr>
          <p:cNvPr id="20" name="Rectangular Callout 14"/>
          <p:cNvSpPr/>
          <p:nvPr/>
        </p:nvSpPr>
        <p:spPr>
          <a:xfrm>
            <a:off x="4950619" y="1752600"/>
            <a:ext cx="3104325" cy="12954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lnSpc>
                <a:spcPct val="13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3D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视图预览零件：</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模型底纹</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模型方向</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VR</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视图</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其他功能</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21" name="Rectangular Callout 14"/>
          <p:cNvSpPr/>
          <p:nvPr/>
        </p:nvSpPr>
        <p:spPr>
          <a:xfrm>
            <a:off x="6238875" y="4378800"/>
            <a:ext cx="2126250" cy="1260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vert="eaVert" rtlCol="0" anchor="ctr"/>
          <a:lstStyle/>
          <a:p>
            <a:pPr>
              <a:lnSpc>
                <a:spcPct val="18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阴影带边线</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8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边线</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8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立体视图</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8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动画</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8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切除</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22" presetClass="exit" presetSubtype="8" fill="hold" grpId="1" nodeType="withEffect">
                                  <p:stCondLst>
                                    <p:cond delay="0"/>
                                  </p:stCondLst>
                                  <p:childTnLst>
                                    <p:animEffect transition="out" filter="wipe(left)">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22" presetClass="exit" presetSubtype="8" fill="hold" grpId="1" nodeType="withEffect">
                                  <p:stCondLst>
                                    <p:cond delay="0"/>
                                  </p:stCondLst>
                                  <p:childTnLst>
                                    <p:animEffect transition="out" filter="wipe(left)">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22" presetClass="exit" presetSubtype="8" fill="hold" grpId="1" nodeType="withEffect">
                                  <p:stCondLst>
                                    <p:cond delay="0"/>
                                  </p:stCondLst>
                                  <p:childTnLst>
                                    <p:animEffect transition="out" filter="wipe(left)">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3" grpId="0" animBg="1"/>
      <p:bldP spid="13" grpId="1"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00768" y="6498336"/>
            <a:ext cx="2520315" cy="170688"/>
          </a:xfrm>
        </p:spPr>
        <p:txBody>
          <a:bodyPr/>
          <a:lstStyle/>
          <a:p>
            <a:fld id="{C5A2E38E-3676-4AC9-AE40-117CF2D4B3AC}" type="slidenum">
              <a:rPr lang="en-US" smtClean="0"/>
            </a:fld>
            <a:endParaRPr lang="en-US" dirty="0"/>
          </a:p>
        </p:txBody>
      </p:sp>
      <p:sp>
        <p:nvSpPr>
          <p:cNvPr id="9" name="Title 4"/>
          <p:cNvSpPr>
            <a:spLocks noGrp="1"/>
          </p:cNvSpPr>
          <p:nvPr>
            <p:ph type="title"/>
          </p:nvPr>
        </p:nvSpPr>
        <p:spPr>
          <a:xfrm>
            <a:off x="540068" y="167958"/>
            <a:ext cx="9721215" cy="670560"/>
          </a:xfrm>
        </p:spPr>
        <p:txBody>
          <a:bodyPr/>
          <a:lstStyle/>
          <a:p>
            <a:r>
              <a:rPr lang="zh-CN" altLang="en-US" dirty="0" smtClean="0"/>
              <a:t>标准：</a:t>
            </a:r>
            <a:r>
              <a:rPr lang="fr-FR" altLang="zh-CN" dirty="0" smtClean="0"/>
              <a:t> 2D / 3D Parts </a:t>
            </a:r>
            <a:endParaRPr lang="en-US" dirty="0"/>
          </a:p>
        </p:txBody>
      </p:sp>
      <p:pic>
        <p:nvPicPr>
          <p:cNvPr id="3074" name="Picture 2"/>
          <p:cNvPicPr>
            <a:picLocks noChangeAspect="1" noChangeArrowheads="1"/>
          </p:cNvPicPr>
          <p:nvPr/>
        </p:nvPicPr>
        <p:blipFill>
          <a:blip r:embed="rId1" cstate="email"/>
          <a:srcRect/>
          <a:stretch>
            <a:fillRect/>
          </a:stretch>
        </p:blipFill>
        <p:spPr bwMode="auto">
          <a:xfrm>
            <a:off x="2580075" y="990600"/>
            <a:ext cx="7200000" cy="5800000"/>
          </a:xfrm>
          <a:prstGeom prst="rect">
            <a:avLst/>
          </a:prstGeom>
          <a:noFill/>
          <a:ln w="9525">
            <a:noFill/>
            <a:miter lim="800000"/>
            <a:headEnd/>
            <a:tailEnd/>
          </a:ln>
        </p:spPr>
      </p:pic>
      <p:sp>
        <p:nvSpPr>
          <p:cNvPr id="14" name="Rectangular Callout 14"/>
          <p:cNvSpPr/>
          <p:nvPr/>
        </p:nvSpPr>
        <p:spPr>
          <a:xfrm>
            <a:off x="828675" y="1600200"/>
            <a:ext cx="1488375" cy="828000"/>
          </a:xfrm>
          <a:prstGeom prst="wedgeRectCallout">
            <a:avLst>
              <a:gd name="adj1" fmla="val 57546"/>
              <a:gd name="adj2" fmla="val -21520"/>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2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2D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视图提供该零件参数解析，如维度值数据。</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5" name="Rectangular Callout 14"/>
          <p:cNvSpPr/>
          <p:nvPr/>
        </p:nvSpPr>
        <p:spPr>
          <a:xfrm>
            <a:off x="5781675" y="4800600"/>
            <a:ext cx="2790349" cy="972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vert="eaVert" rtlCol="0" anchor="ctr"/>
          <a:lstStyle/>
          <a:p>
            <a:pPr>
              <a:lnSpc>
                <a:spcPct val="2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适合大小</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维度</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中轴线</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实线</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2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虚线</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9" name="Title 4"/>
          <p:cNvSpPr>
            <a:spLocks noGrp="1"/>
          </p:cNvSpPr>
          <p:nvPr>
            <p:ph type="title"/>
          </p:nvPr>
        </p:nvSpPr>
        <p:spPr>
          <a:xfrm>
            <a:off x="540068" y="167958"/>
            <a:ext cx="9721215" cy="670560"/>
          </a:xfrm>
        </p:spPr>
        <p:txBody>
          <a:bodyPr/>
          <a:lstStyle/>
          <a:p>
            <a:r>
              <a:rPr lang="zh-CN" altLang="en-US" dirty="0" smtClean="0"/>
              <a:t>标准：</a:t>
            </a:r>
            <a:r>
              <a:rPr lang="fr-FR" altLang="zh-CN" dirty="0" smtClean="0"/>
              <a:t> 2D / 3D Parts </a:t>
            </a:r>
            <a:endParaRPr lang="en-US" dirty="0"/>
          </a:p>
        </p:txBody>
      </p:sp>
      <p:pic>
        <p:nvPicPr>
          <p:cNvPr id="4098" name="Picture 2"/>
          <p:cNvPicPr>
            <a:picLocks noChangeArrowheads="1"/>
          </p:cNvPicPr>
          <p:nvPr/>
        </p:nvPicPr>
        <p:blipFill>
          <a:blip r:embed="rId1" cstate="email"/>
          <a:srcRect/>
          <a:stretch>
            <a:fillRect/>
          </a:stretch>
        </p:blipFill>
        <p:spPr bwMode="auto">
          <a:xfrm>
            <a:off x="2544075" y="976311"/>
            <a:ext cx="7200000" cy="5799600"/>
          </a:xfrm>
          <a:prstGeom prst="rect">
            <a:avLst/>
          </a:prstGeom>
          <a:noFill/>
          <a:ln w="9525">
            <a:noFill/>
            <a:miter lim="800000"/>
            <a:headEnd/>
            <a:tailEnd/>
          </a:ln>
        </p:spPr>
      </p:pic>
      <p:pic>
        <p:nvPicPr>
          <p:cNvPr id="4099" name="Picture 3"/>
          <p:cNvPicPr>
            <a:picLocks noChangeAspect="1" noChangeArrowheads="1"/>
          </p:cNvPicPr>
          <p:nvPr/>
        </p:nvPicPr>
        <p:blipFill>
          <a:blip r:embed="rId2" cstate="email"/>
          <a:srcRect/>
          <a:stretch>
            <a:fillRect/>
          </a:stretch>
        </p:blipFill>
        <p:spPr bwMode="auto">
          <a:xfrm>
            <a:off x="4614336" y="2743200"/>
            <a:ext cx="2679075" cy="3422439"/>
          </a:xfrm>
          <a:prstGeom prst="rect">
            <a:avLst/>
          </a:prstGeom>
          <a:noFill/>
          <a:ln w="9525">
            <a:noFill/>
            <a:miter lim="800000"/>
            <a:headEnd/>
            <a:tailEnd/>
          </a:ln>
        </p:spPr>
      </p:pic>
      <p:sp>
        <p:nvSpPr>
          <p:cNvPr id="6" name="Rectangular Callout 14"/>
          <p:cNvSpPr/>
          <p:nvPr/>
        </p:nvSpPr>
        <p:spPr>
          <a:xfrm>
            <a:off x="828193" y="1566000"/>
            <a:ext cx="1488375" cy="1332000"/>
          </a:xfrm>
          <a:prstGeom prst="wedgeRectCallout">
            <a:avLst>
              <a:gd name="adj1" fmla="val 57546"/>
              <a:gd name="adj2" fmla="val -21520"/>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2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Download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提供适用于计算机辅助设（</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CAD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）程序的</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2D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或</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3D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图形格式下载</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1" cstate="email"/>
          <a:srcRect/>
          <a:stretch>
            <a:fillRect/>
          </a:stretch>
        </p:blipFill>
        <p:spPr bwMode="auto">
          <a:xfrm>
            <a:off x="0" y="1223963"/>
            <a:ext cx="10800000" cy="434817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pic>
        <p:nvPicPr>
          <p:cNvPr id="9" name="Picture 1"/>
          <p:cNvPicPr>
            <a:picLocks noChangeAspect="1" noChangeArrowheads="1"/>
          </p:cNvPicPr>
          <p:nvPr/>
        </p:nvPicPr>
        <p:blipFill>
          <a:blip r:embed="rId1" cstate="email">
            <a:duotone>
              <a:schemeClr val="bg2">
                <a:shade val="45000"/>
                <a:satMod val="135000"/>
              </a:schemeClr>
              <a:prstClr val="white"/>
            </a:duotone>
          </a:blip>
          <a:srcRect/>
          <a:stretch>
            <a:fillRect/>
          </a:stretch>
        </p:blipFill>
        <p:spPr bwMode="auto">
          <a:xfrm>
            <a:off x="-9525" y="1219200"/>
            <a:ext cx="10800000" cy="4348174"/>
          </a:xfrm>
          <a:prstGeom prst="rect">
            <a:avLst/>
          </a:prstGeom>
          <a:noFill/>
          <a:ln w="9525">
            <a:noFill/>
            <a:miter lim="800000"/>
            <a:headEnd/>
            <a:tailEnd/>
          </a:ln>
        </p:spPr>
      </p:pic>
      <p:sp>
        <p:nvSpPr>
          <p:cNvPr id="8" name="Rectangular Callout 14"/>
          <p:cNvSpPr/>
          <p:nvPr/>
        </p:nvSpPr>
        <p:spPr>
          <a:xfrm>
            <a:off x="95250" y="2819400"/>
            <a:ext cx="1800225" cy="1676400"/>
          </a:xfrm>
          <a:prstGeom prst="wedgeRectCallout">
            <a:avLst>
              <a:gd name="adj1" fmla="val 60546"/>
              <a:gd name="adj2" fmla="val 17866"/>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电子书名、作者信息、</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ISBN</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、出版日期、所属领域、语言、主题、出版机构、页数和文摘</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1" name="Title 4"/>
          <p:cNvSpPr>
            <a:spLocks noGrp="1"/>
          </p:cNvSpPr>
          <p:nvPr>
            <p:ph type="title"/>
          </p:nvPr>
        </p:nvSpPr>
        <p:spPr>
          <a:xfrm>
            <a:off x="540068" y="167958"/>
            <a:ext cx="9721215" cy="670560"/>
          </a:xfrm>
        </p:spPr>
        <p:txBody>
          <a:bodyPr/>
          <a:lstStyle/>
          <a:p>
            <a:r>
              <a:rPr lang="zh-CN" altLang="en-US" dirty="0" smtClean="0"/>
              <a:t>电子书：</a:t>
            </a:r>
            <a:r>
              <a:rPr lang="fr-FR" altLang="zh-CN" dirty="0" smtClean="0"/>
              <a:t> Summary &amp; Details</a:t>
            </a:r>
            <a:endParaRPr lang="en-US" dirty="0"/>
          </a:p>
        </p:txBody>
      </p:sp>
      <p:grpSp>
        <p:nvGrpSpPr>
          <p:cNvPr id="13" name="组合 12"/>
          <p:cNvGrpSpPr/>
          <p:nvPr/>
        </p:nvGrpSpPr>
        <p:grpSpPr>
          <a:xfrm>
            <a:off x="2200275" y="2667000"/>
            <a:ext cx="7505700" cy="2228850"/>
            <a:chOff x="2200275" y="2667000"/>
            <a:chExt cx="7505700" cy="2228850"/>
          </a:xfrm>
        </p:grpSpPr>
        <p:pic>
          <p:nvPicPr>
            <p:cNvPr id="5122" name="Picture 2"/>
            <p:cNvPicPr>
              <a:picLocks noChangeAspect="1" noChangeArrowheads="1"/>
            </p:cNvPicPr>
            <p:nvPr/>
          </p:nvPicPr>
          <p:blipFill>
            <a:blip r:embed="rId2" cstate="email"/>
            <a:srcRect/>
            <a:stretch>
              <a:fillRect/>
            </a:stretch>
          </p:blipFill>
          <p:spPr bwMode="auto">
            <a:xfrm>
              <a:off x="2200275" y="2667000"/>
              <a:ext cx="7505700" cy="222885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428875" y="4447401"/>
              <a:ext cx="3098925" cy="276999"/>
            </a:xfrm>
            <a:prstGeom prst="rect">
              <a:avLst/>
            </a:prstGeom>
            <a:noFill/>
          </p:spPr>
          <p:txBody>
            <a:bodyPr wrap="none" rtlCol="0">
              <a:spAutoFit/>
            </a:bodyPr>
            <a:lstStyle/>
            <a:p>
              <a:r>
                <a:rPr lang="en-US" altLang="zh-CN" sz="1200" b="1" dirty="0" smtClean="0">
                  <a:solidFill>
                    <a:schemeClr val="tx1">
                      <a:lumMod val="75000"/>
                      <a:lumOff val="25000"/>
                    </a:schemeClr>
                  </a:solidFill>
                  <a:latin typeface="微软雅黑" panose="020B0503020204020204" charset="-122"/>
                  <a:ea typeface="微软雅黑" panose="020B0503020204020204" charset="-122"/>
                </a:rPr>
                <a:t>SAE </a:t>
              </a:r>
              <a:r>
                <a:rPr lang="zh-CN" altLang="en-US" sz="1200" b="1" dirty="0" smtClean="0">
                  <a:solidFill>
                    <a:schemeClr val="tx1">
                      <a:lumMod val="75000"/>
                      <a:lumOff val="25000"/>
                    </a:schemeClr>
                  </a:solidFill>
                  <a:latin typeface="微软雅黑" panose="020B0503020204020204" charset="-122"/>
                  <a:ea typeface="微软雅黑" panose="020B0503020204020204" charset="-122"/>
                </a:rPr>
                <a:t>电子书整本下载</a:t>
              </a:r>
              <a:r>
                <a:rPr lang="en-US" altLang="zh-CN" sz="1200" b="1" dirty="0" smtClean="0">
                  <a:solidFill>
                    <a:schemeClr val="tx1">
                      <a:lumMod val="75000"/>
                      <a:lumOff val="25000"/>
                    </a:schemeClr>
                  </a:solidFill>
                  <a:latin typeface="微软雅黑" panose="020B0503020204020204" charset="-122"/>
                  <a:ea typeface="微软雅黑" panose="020B0503020204020204" charset="-122"/>
                </a:rPr>
                <a:t>EPUB</a:t>
              </a:r>
              <a:r>
                <a:rPr lang="zh-CN" altLang="en-US" sz="1200" b="1" dirty="0" smtClean="0">
                  <a:solidFill>
                    <a:schemeClr val="tx1">
                      <a:lumMod val="75000"/>
                      <a:lumOff val="25000"/>
                    </a:schemeClr>
                  </a:solidFill>
                  <a:latin typeface="微软雅黑" panose="020B0503020204020204" charset="-122"/>
                  <a:ea typeface="微软雅黑" panose="020B0503020204020204" charset="-122"/>
                </a:rPr>
                <a:t>或</a:t>
              </a:r>
              <a:r>
                <a:rPr lang="en-US" altLang="zh-CN" sz="1200" b="1" dirty="0" smtClean="0">
                  <a:solidFill>
                    <a:schemeClr val="tx1">
                      <a:lumMod val="75000"/>
                      <a:lumOff val="25000"/>
                    </a:schemeClr>
                  </a:solidFill>
                  <a:latin typeface="微软雅黑" panose="020B0503020204020204" charset="-122"/>
                  <a:ea typeface="微软雅黑" panose="020B0503020204020204" charset="-122"/>
                </a:rPr>
                <a:t>PDF</a:t>
              </a:r>
              <a:r>
                <a:rPr lang="zh-CN" altLang="en-US" sz="1200" b="1" dirty="0" smtClean="0">
                  <a:solidFill>
                    <a:schemeClr val="tx1">
                      <a:lumMod val="75000"/>
                      <a:lumOff val="25000"/>
                    </a:schemeClr>
                  </a:solidFill>
                  <a:latin typeface="微软雅黑" panose="020B0503020204020204" charset="-122"/>
                  <a:ea typeface="微软雅黑" panose="020B0503020204020204" charset="-122"/>
                </a:rPr>
                <a:t>格式文件</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grpSp>
      <p:sp>
        <p:nvSpPr>
          <p:cNvPr id="12" name="Rectangular Callout 14"/>
          <p:cNvSpPr/>
          <p:nvPr/>
        </p:nvSpPr>
        <p:spPr>
          <a:xfrm>
            <a:off x="95250" y="2819400"/>
            <a:ext cx="1800225" cy="1676400"/>
          </a:xfrm>
          <a:prstGeom prst="wedgeRectCallout">
            <a:avLst>
              <a:gd name="adj1" fmla="val 60546"/>
              <a:gd name="adj2" fmla="val 17866"/>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可选择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EPUB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或者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PDF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格式进行电子书</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下载</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email"/>
          <a:srcRect/>
          <a:stretch>
            <a:fillRect/>
          </a:stretch>
        </p:blipFill>
        <p:spPr bwMode="auto">
          <a:xfrm>
            <a:off x="-480525" y="838200"/>
            <a:ext cx="11520000" cy="525610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7" name="Rectangular Callout 14"/>
          <p:cNvSpPr/>
          <p:nvPr/>
        </p:nvSpPr>
        <p:spPr>
          <a:xfrm>
            <a:off x="4078950" y="864000"/>
            <a:ext cx="2540925" cy="684000"/>
          </a:xfrm>
          <a:prstGeom prst="wedgeRectCallout">
            <a:avLst>
              <a:gd name="adj1" fmla="val 54599"/>
              <a:gd name="adj2" fmla="val -21554"/>
            </a:avLst>
          </a:prstGeom>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Google</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翻译</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en-US" sz="1200" b="1" dirty="0" smtClean="0">
                <a:solidFill>
                  <a:schemeClr val="tx1">
                    <a:lumMod val="65000"/>
                    <a:lumOff val="35000"/>
                  </a:schemeClr>
                </a:solidFill>
                <a:latin typeface="微软雅黑" panose="020B0503020204020204" charset="-122"/>
                <a:ea typeface="微软雅黑" panose="020B0503020204020204" charset="-122"/>
              </a:rPr>
              <a:t>RSS</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订阅</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帮助</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个人账户：点击</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Personal Login</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登录</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28" name="Title 4"/>
          <p:cNvSpPr>
            <a:spLocks noGrp="1"/>
          </p:cNvSpPr>
          <p:nvPr>
            <p:ph type="title"/>
          </p:nvPr>
        </p:nvSpPr>
        <p:spPr>
          <a:xfrm>
            <a:off x="540068" y="167958"/>
            <a:ext cx="9721215" cy="670560"/>
          </a:xfrm>
        </p:spPr>
        <p:txBody>
          <a:bodyPr/>
          <a:lstStyle/>
          <a:p>
            <a:r>
              <a:rPr lang="zh-CN" altLang="en-US" dirty="0" smtClean="0"/>
              <a:t>个人账户</a:t>
            </a:r>
            <a:r>
              <a:rPr lang="en-US" altLang="zh-CN" dirty="0" smtClean="0"/>
              <a:t>:  DASHBOARD</a:t>
            </a:r>
            <a:endParaRPr lang="en-US" dirty="0"/>
          </a:p>
        </p:txBody>
      </p:sp>
      <p:pic>
        <p:nvPicPr>
          <p:cNvPr id="3078" name="Picture 6"/>
          <p:cNvPicPr>
            <a:picLocks noChangeAspect="1" noChangeArrowheads="1"/>
          </p:cNvPicPr>
          <p:nvPr/>
        </p:nvPicPr>
        <p:blipFill>
          <a:blip r:embed="rId2" cstate="email"/>
          <a:srcRect l="3848" r="3788"/>
          <a:stretch>
            <a:fillRect/>
          </a:stretch>
        </p:blipFill>
        <p:spPr bwMode="auto">
          <a:xfrm>
            <a:off x="7153275" y="1277767"/>
            <a:ext cx="2160270" cy="184643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8" name="Title 4"/>
          <p:cNvSpPr>
            <a:spLocks noGrp="1"/>
          </p:cNvSpPr>
          <p:nvPr>
            <p:ph type="title"/>
          </p:nvPr>
        </p:nvSpPr>
        <p:spPr>
          <a:xfrm>
            <a:off x="540068" y="167958"/>
            <a:ext cx="9721215" cy="670560"/>
          </a:xfrm>
        </p:spPr>
        <p:txBody>
          <a:bodyPr/>
          <a:lstStyle/>
          <a:p>
            <a:r>
              <a:rPr lang="zh-CN" altLang="en-US" dirty="0" smtClean="0"/>
              <a:t>个人账户</a:t>
            </a:r>
            <a:r>
              <a:rPr lang="en-US" altLang="zh-CN" dirty="0" smtClean="0"/>
              <a:t>:  DASHBOARD</a:t>
            </a:r>
            <a:endParaRPr lang="en-US" dirty="0"/>
          </a:p>
        </p:txBody>
      </p:sp>
      <p:pic>
        <p:nvPicPr>
          <p:cNvPr id="2050" name="Picture 2"/>
          <p:cNvPicPr>
            <a:picLocks noChangeAspect="1" noChangeArrowheads="1"/>
          </p:cNvPicPr>
          <p:nvPr/>
        </p:nvPicPr>
        <p:blipFill>
          <a:blip r:embed="rId1" cstate="email"/>
          <a:srcRect/>
          <a:stretch>
            <a:fillRect/>
          </a:stretch>
        </p:blipFill>
        <p:spPr bwMode="auto">
          <a:xfrm>
            <a:off x="42863" y="866775"/>
            <a:ext cx="10715625" cy="2867025"/>
          </a:xfrm>
          <a:prstGeom prst="rect">
            <a:avLst/>
          </a:prstGeom>
          <a:noFill/>
          <a:ln w="9525">
            <a:noFill/>
            <a:miter lim="800000"/>
            <a:headEnd/>
            <a:tailEnd/>
          </a:ln>
        </p:spPr>
      </p:pic>
      <p:sp>
        <p:nvSpPr>
          <p:cNvPr id="12" name="Rectangular Callout 14"/>
          <p:cNvSpPr/>
          <p:nvPr/>
        </p:nvSpPr>
        <p:spPr>
          <a:xfrm>
            <a:off x="1209675" y="3769200"/>
            <a:ext cx="2540925" cy="1336200"/>
          </a:xfrm>
          <a:prstGeom prst="wedgeRectCallout">
            <a:avLst>
              <a:gd name="adj1" fmla="val 20681"/>
              <a:gd name="adj2" fmla="val -67166"/>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用户已有个人账户可直接登录，新用户可注册创建自己的个人账户。登录后主页点击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DASHBOARD</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，进入个人账户页面。</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pic>
        <p:nvPicPr>
          <p:cNvPr id="2051" name="Picture 3"/>
          <p:cNvPicPr>
            <a:picLocks noChangeAspect="1" noChangeArrowheads="1"/>
          </p:cNvPicPr>
          <p:nvPr/>
        </p:nvPicPr>
        <p:blipFill>
          <a:blip r:embed="rId2" cstate="email"/>
          <a:srcRect/>
          <a:stretch>
            <a:fillRect/>
          </a:stretch>
        </p:blipFill>
        <p:spPr bwMode="auto">
          <a:xfrm>
            <a:off x="4333875" y="2614296"/>
            <a:ext cx="6248400" cy="3786504"/>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cstate="email"/>
          <a:srcRect t="17416"/>
          <a:stretch>
            <a:fillRect/>
          </a:stretch>
        </p:blipFill>
        <p:spPr bwMode="auto">
          <a:xfrm>
            <a:off x="1276275" y="5334000"/>
            <a:ext cx="2448000" cy="72262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90525" y="916091"/>
            <a:ext cx="11520000" cy="5332309"/>
            <a:chOff x="-390525" y="916091"/>
            <a:chExt cx="11520000" cy="5332309"/>
          </a:xfrm>
        </p:grpSpPr>
        <p:grpSp>
          <p:nvGrpSpPr>
            <p:cNvPr id="21" name="组合 20"/>
            <p:cNvGrpSpPr/>
            <p:nvPr/>
          </p:nvGrpSpPr>
          <p:grpSpPr>
            <a:xfrm>
              <a:off x="-390525" y="916091"/>
              <a:ext cx="11520000" cy="5332309"/>
              <a:chOff x="-390525" y="916091"/>
              <a:chExt cx="11520000" cy="5332309"/>
            </a:xfrm>
          </p:grpSpPr>
          <p:pic>
            <p:nvPicPr>
              <p:cNvPr id="3074" name="Picture 2"/>
              <p:cNvPicPr>
                <a:picLocks noChangeAspect="1" noChangeArrowheads="1"/>
              </p:cNvPicPr>
              <p:nvPr/>
            </p:nvPicPr>
            <p:blipFill>
              <a:blip r:embed="rId1" cstate="email"/>
              <a:srcRect b="1450"/>
              <a:stretch>
                <a:fillRect/>
              </a:stretch>
            </p:blipFill>
            <p:spPr bwMode="auto">
              <a:xfrm>
                <a:off x="-390525" y="916091"/>
                <a:ext cx="11520000" cy="5179909"/>
              </a:xfrm>
              <a:prstGeom prst="rect">
                <a:avLst/>
              </a:prstGeom>
              <a:noFill/>
              <a:ln w="9525">
                <a:noFill/>
                <a:miter lim="800000"/>
                <a:headEnd/>
                <a:tailEnd/>
              </a:ln>
            </p:spPr>
          </p:pic>
          <p:sp>
            <p:nvSpPr>
              <p:cNvPr id="6" name="流程图: 可选过程 5"/>
              <p:cNvSpPr/>
              <p:nvPr/>
            </p:nvSpPr>
            <p:spPr>
              <a:xfrm>
                <a:off x="1550100" y="1219200"/>
                <a:ext cx="1488375" cy="396000"/>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lumMod val="65000"/>
                        <a:lumOff val="35000"/>
                      </a:schemeClr>
                    </a:solidFill>
                    <a:latin typeface="Verdana" panose="020B0604030504040204" pitchFamily="34" charset="0"/>
                    <a:ea typeface="微软雅黑" panose="020B0503020204020204" charset="-122"/>
                    <a:cs typeface="Verdana" panose="020B0604030504040204" pitchFamily="34" charset="0"/>
                  </a:rPr>
                  <a:t>个人用户名</a:t>
                </a:r>
                <a:endParaRPr lang="zh-CN" altLang="en-US" sz="1600" b="1" dirty="0">
                  <a:solidFill>
                    <a:schemeClr val="tx1">
                      <a:lumMod val="65000"/>
                      <a:lumOff val="35000"/>
                    </a:schemeClr>
                  </a:solidFill>
                  <a:latin typeface="Verdana" panose="020B0604030504040204" pitchFamily="34" charset="0"/>
                  <a:ea typeface="微软雅黑" panose="020B0503020204020204" charset="-122"/>
                  <a:cs typeface="Verdana" panose="020B0604030504040204" pitchFamily="34" charset="0"/>
                </a:endParaRPr>
              </a:p>
            </p:txBody>
          </p:sp>
          <p:sp>
            <p:nvSpPr>
              <p:cNvPr id="9" name="矩形 8"/>
              <p:cNvSpPr/>
              <p:nvPr/>
            </p:nvSpPr>
            <p:spPr>
              <a:xfrm>
                <a:off x="447675" y="2209800"/>
                <a:ext cx="3886200" cy="403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Picture 3"/>
            <p:cNvPicPr>
              <a:picLocks noChangeAspect="1" noChangeArrowheads="1"/>
            </p:cNvPicPr>
            <p:nvPr/>
          </p:nvPicPr>
          <p:blipFill>
            <a:blip r:embed="rId2" cstate="email"/>
            <a:srcRect/>
            <a:stretch>
              <a:fillRect/>
            </a:stretch>
          </p:blipFill>
          <p:spPr bwMode="auto">
            <a:xfrm>
              <a:off x="4638674" y="1752599"/>
              <a:ext cx="5400000" cy="3903730"/>
            </a:xfrm>
            <a:prstGeom prst="rect">
              <a:avLst/>
            </a:prstGeom>
            <a:noFill/>
            <a:ln w="9525">
              <a:noFill/>
              <a:miter lim="800000"/>
              <a:headEnd/>
              <a:tailEnd/>
            </a:ln>
          </p:spPr>
        </p:pic>
      </p:grpSp>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11" name="Rectangular Callout 14"/>
          <p:cNvSpPr/>
          <p:nvPr/>
        </p:nvSpPr>
        <p:spPr>
          <a:xfrm>
            <a:off x="600075" y="1737600"/>
            <a:ext cx="2880000" cy="360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最新操作记录</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17" name="Title 4"/>
          <p:cNvSpPr>
            <a:spLocks noGrp="1"/>
          </p:cNvSpPr>
          <p:nvPr>
            <p:ph type="title"/>
          </p:nvPr>
        </p:nvSpPr>
        <p:spPr>
          <a:xfrm>
            <a:off x="540068" y="167958"/>
            <a:ext cx="9721215" cy="670560"/>
          </a:xfrm>
        </p:spPr>
        <p:txBody>
          <a:bodyPr/>
          <a:lstStyle/>
          <a:p>
            <a:r>
              <a:rPr lang="zh-CN" altLang="en-US" dirty="0" smtClean="0"/>
              <a:t>个人账户</a:t>
            </a:r>
            <a:r>
              <a:rPr lang="en-US" altLang="zh-CN" dirty="0" smtClean="0"/>
              <a:t>:  DASHBOARD</a:t>
            </a:r>
            <a:endParaRPr lang="en-US" dirty="0"/>
          </a:p>
        </p:txBody>
      </p:sp>
      <p:grpSp>
        <p:nvGrpSpPr>
          <p:cNvPr id="25" name="组合 24"/>
          <p:cNvGrpSpPr/>
          <p:nvPr/>
        </p:nvGrpSpPr>
        <p:grpSpPr>
          <a:xfrm>
            <a:off x="4714875" y="1828800"/>
            <a:ext cx="5040000" cy="3179400"/>
            <a:chOff x="4714875" y="1828800"/>
            <a:chExt cx="5040000" cy="3179400"/>
          </a:xfrm>
        </p:grpSpPr>
        <p:sp>
          <p:nvSpPr>
            <p:cNvPr id="13" name="Rectangular Callout 14"/>
            <p:cNvSpPr/>
            <p:nvPr/>
          </p:nvSpPr>
          <p:spPr>
            <a:xfrm>
              <a:off x="4714875" y="1828800"/>
              <a:ext cx="5040000" cy="360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进行文章注释</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高亮标注文章和打印注解</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18" name="Rectangular Callout 14"/>
            <p:cNvSpPr/>
            <p:nvPr/>
          </p:nvSpPr>
          <p:spPr>
            <a:xfrm>
              <a:off x="4714875" y="3221400"/>
              <a:ext cx="5040000" cy="360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收藏的文章</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
          <p:nvSpPr>
            <p:cNvPr id="19" name="Rectangular Callout 14"/>
            <p:cNvSpPr/>
            <p:nvPr/>
          </p:nvSpPr>
          <p:spPr>
            <a:xfrm>
              <a:off x="4714875" y="4648200"/>
              <a:ext cx="5040000" cy="3600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pPr algn="r"/>
              <a:r>
                <a:rPr lang="zh-CN" altLang="en-US" sz="1200" b="1" dirty="0" smtClean="0">
                  <a:solidFill>
                    <a:schemeClr val="tx1">
                      <a:lumMod val="65000"/>
                      <a:lumOff val="35000"/>
                    </a:schemeClr>
                  </a:solidFill>
                  <a:latin typeface="微软雅黑" panose="020B0503020204020204" charset="-122"/>
                  <a:ea typeface="微软雅黑" panose="020B0503020204020204" charset="-122"/>
                </a:rPr>
                <a:t>                                              保存的检索式</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en-US" smtClean="0"/>
              <a:t>FOOTER CHANGED UNDER INSERT&gt;HEADER &amp; FOOTER</a:t>
            </a:r>
            <a:endParaRPr lang="en-US" dirty="0"/>
          </a:p>
        </p:txBody>
      </p:sp>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pic>
        <p:nvPicPr>
          <p:cNvPr id="4098" name="Picture 2"/>
          <p:cNvPicPr>
            <a:picLocks noChangeAspect="1" noChangeArrowheads="1"/>
          </p:cNvPicPr>
          <p:nvPr/>
        </p:nvPicPr>
        <p:blipFill>
          <a:blip r:embed="rId1" cstate="email"/>
          <a:srcRect/>
          <a:stretch>
            <a:fillRect/>
          </a:stretch>
        </p:blipFill>
        <p:spPr bwMode="auto">
          <a:xfrm>
            <a:off x="600075" y="1143000"/>
            <a:ext cx="9360000" cy="5008960"/>
          </a:xfrm>
          <a:prstGeom prst="rect">
            <a:avLst/>
          </a:prstGeom>
          <a:noFill/>
          <a:ln w="9525">
            <a:noFill/>
            <a:miter lim="800000"/>
            <a:headEnd/>
            <a:tailEnd/>
          </a:ln>
        </p:spPr>
      </p:pic>
      <p:sp>
        <p:nvSpPr>
          <p:cNvPr id="7" name="Title 4"/>
          <p:cNvSpPr>
            <a:spLocks noGrp="1"/>
          </p:cNvSpPr>
          <p:nvPr>
            <p:ph type="title"/>
          </p:nvPr>
        </p:nvSpPr>
        <p:spPr>
          <a:xfrm>
            <a:off x="540068" y="167958"/>
            <a:ext cx="9721215" cy="670560"/>
          </a:xfrm>
        </p:spPr>
        <p:txBody>
          <a:bodyPr/>
          <a:lstStyle/>
          <a:p>
            <a:r>
              <a:rPr lang="zh-CN" altLang="en-US" dirty="0" smtClean="0"/>
              <a:t>个人账户</a:t>
            </a:r>
            <a:r>
              <a:rPr lang="en-US" altLang="zh-CN" dirty="0" smtClean="0"/>
              <a:t>:  DASHBOARD – Saved Searches  </a:t>
            </a:r>
            <a:endParaRPr lang="en-US" dirty="0"/>
          </a:p>
        </p:txBody>
      </p:sp>
      <p:pic>
        <p:nvPicPr>
          <p:cNvPr id="4099" name="Picture 3"/>
          <p:cNvPicPr>
            <a:picLocks noChangeAspect="1" noChangeArrowheads="1"/>
          </p:cNvPicPr>
          <p:nvPr/>
        </p:nvPicPr>
        <p:blipFill>
          <a:blip r:embed="rId2" cstate="email"/>
          <a:srcRect/>
          <a:stretch>
            <a:fillRect/>
          </a:stretch>
        </p:blipFill>
        <p:spPr bwMode="auto">
          <a:xfrm>
            <a:off x="6296025" y="2667000"/>
            <a:ext cx="3371850" cy="2428875"/>
          </a:xfrm>
          <a:prstGeom prst="rect">
            <a:avLst/>
          </a:prstGeom>
          <a:ln>
            <a:noFill/>
          </a:ln>
          <a:effectLst>
            <a:outerShdw blurRad="292100" dist="139700" dir="2700000" algn="tl" rotWithShape="0">
              <a:srgbClr val="333333">
                <a:alpha val="65000"/>
              </a:srgbClr>
            </a:outerShdw>
          </a:effectLst>
        </p:spPr>
      </p:pic>
      <p:sp>
        <p:nvSpPr>
          <p:cNvPr id="9" name="Rectangular Callout 14"/>
          <p:cNvSpPr/>
          <p:nvPr/>
        </p:nvSpPr>
        <p:spPr>
          <a:xfrm>
            <a:off x="3571875" y="1676400"/>
            <a:ext cx="2540925" cy="1336200"/>
          </a:xfrm>
          <a:prstGeom prst="wedgeRectCallout">
            <a:avLst>
              <a:gd name="adj1" fmla="val 57810"/>
              <a:gd name="adj2" fmla="val -21544"/>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用户可建立并管理个人文件夹，按需分类管理所收藏的文献。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en-US" altLang="zh-CN" sz="1200" b="1" dirty="0" smtClean="0">
                <a:solidFill>
                  <a:schemeClr val="tx1">
                    <a:lumMod val="65000"/>
                    <a:lumOff val="35000"/>
                  </a:schemeClr>
                </a:solidFill>
                <a:latin typeface="微软雅黑" panose="020B0503020204020204" charset="-122"/>
                <a:ea typeface="微软雅黑" panose="020B0503020204020204" charset="-122"/>
              </a:rPr>
              <a:t>Add A New Folder –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新建文件夹</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en-US" smtClean="0"/>
              <a:t>FOOTER CHANGED UNDER INSERT&gt;HEADER &amp; FOOTER</a:t>
            </a:r>
            <a:endParaRPr lang="en-US" dirty="0"/>
          </a:p>
        </p:txBody>
      </p:sp>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a:spLocks noGrp="1"/>
          </p:cNvSpPr>
          <p:nvPr>
            <p:ph type="title"/>
          </p:nvPr>
        </p:nvSpPr>
        <p:spPr>
          <a:xfrm>
            <a:off x="540068" y="167958"/>
            <a:ext cx="9721215" cy="670560"/>
          </a:xfrm>
        </p:spPr>
        <p:txBody>
          <a:bodyPr/>
          <a:lstStyle/>
          <a:p>
            <a:r>
              <a:rPr lang="zh-CN" altLang="en-US" dirty="0" smtClean="0"/>
              <a:t>帮助信息</a:t>
            </a:r>
            <a:r>
              <a:rPr lang="en-US" altLang="zh-CN" dirty="0" smtClean="0"/>
              <a:t>:  HELP </a:t>
            </a:r>
            <a:endParaRPr lang="en-US" dirty="0"/>
          </a:p>
        </p:txBody>
      </p:sp>
      <p:pic>
        <p:nvPicPr>
          <p:cNvPr id="5122" name="Picture 2"/>
          <p:cNvPicPr>
            <a:picLocks noChangeAspect="1" noChangeArrowheads="1"/>
          </p:cNvPicPr>
          <p:nvPr/>
        </p:nvPicPr>
        <p:blipFill>
          <a:blip r:embed="rId1" cstate="email"/>
          <a:srcRect/>
          <a:stretch>
            <a:fillRect/>
          </a:stretch>
        </p:blipFill>
        <p:spPr bwMode="auto">
          <a:xfrm>
            <a:off x="-480525" y="838200"/>
            <a:ext cx="11520000" cy="5256109"/>
          </a:xfrm>
          <a:prstGeom prst="rect">
            <a:avLst/>
          </a:prstGeom>
          <a:noFill/>
          <a:ln w="9525">
            <a:noFill/>
            <a:miter lim="800000"/>
            <a:headEnd/>
            <a:tailEnd/>
          </a:ln>
        </p:spPr>
      </p:pic>
      <p:pic>
        <p:nvPicPr>
          <p:cNvPr id="5125" name="Picture 5"/>
          <p:cNvPicPr>
            <a:picLocks noChangeAspect="1" noChangeArrowheads="1"/>
          </p:cNvPicPr>
          <p:nvPr/>
        </p:nvPicPr>
        <p:blipFill>
          <a:blip r:embed="rId2" cstate="email"/>
          <a:srcRect/>
          <a:stretch>
            <a:fillRect/>
          </a:stretch>
        </p:blipFill>
        <p:spPr bwMode="auto">
          <a:xfrm>
            <a:off x="-390525" y="1601891"/>
            <a:ext cx="11520000" cy="5256109"/>
          </a:xfrm>
          <a:prstGeom prst="rect">
            <a:avLst/>
          </a:prstGeom>
          <a:noFill/>
          <a:ln w="9525">
            <a:noFill/>
            <a:miter lim="800000"/>
            <a:headEnd/>
            <a:tailEnd/>
          </a:ln>
        </p:spPr>
      </p:pic>
      <p:sp>
        <p:nvSpPr>
          <p:cNvPr id="14" name="Rectangular Callout 14"/>
          <p:cNvSpPr/>
          <p:nvPr/>
        </p:nvSpPr>
        <p:spPr>
          <a:xfrm>
            <a:off x="371475" y="5041200"/>
            <a:ext cx="1676400" cy="1512000"/>
          </a:xfrm>
          <a:prstGeom prst="wedgeRectCallout">
            <a:avLst>
              <a:gd name="adj1" fmla="val -20644"/>
              <a:gd name="adj2" fmla="val -63454"/>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帮助首页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检索提示</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视频演示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使用指南</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开放获取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翻译说明</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使用统计说明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b="1" dirty="0" smtClean="0">
                <a:solidFill>
                  <a:schemeClr val="tx1">
                    <a:lumMod val="65000"/>
                    <a:lumOff val="35000"/>
                  </a:schemeClr>
                </a:solidFill>
                <a:latin typeface="微软雅黑" panose="020B0503020204020204" charset="-122"/>
                <a:ea typeface="微软雅黑" panose="020B0503020204020204" charset="-122"/>
              </a:rPr>
              <a:t>联系支持 </a:t>
            </a:r>
            <a:r>
              <a:rPr lang="en-US" altLang="zh-CN" sz="1200" b="1" dirty="0" smtClean="0">
                <a:solidFill>
                  <a:schemeClr val="tx1">
                    <a:lumMod val="65000"/>
                    <a:lumOff val="35000"/>
                  </a:schemeClr>
                </a:solidFill>
                <a:latin typeface="微软雅黑" panose="020B0503020204020204" charset="-122"/>
                <a:ea typeface="微软雅黑" panose="020B0503020204020204" charset="-122"/>
              </a:rPr>
              <a:t>/ </a:t>
            </a:r>
            <a:r>
              <a:rPr lang="zh-CN" altLang="en-US" sz="1200" b="1" dirty="0" smtClean="0">
                <a:solidFill>
                  <a:schemeClr val="tx1">
                    <a:lumMod val="65000"/>
                    <a:lumOff val="35000"/>
                  </a:schemeClr>
                </a:solidFill>
                <a:latin typeface="微软雅黑" panose="020B0503020204020204" charset="-122"/>
                <a:ea typeface="微软雅黑" panose="020B0503020204020204" charset="-122"/>
              </a:rPr>
              <a:t>机构登陆</a:t>
            </a:r>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16" name="Rectangular Callout 14"/>
          <p:cNvSpPr/>
          <p:nvPr/>
        </p:nvSpPr>
        <p:spPr>
          <a:xfrm>
            <a:off x="2352675" y="2743200"/>
            <a:ext cx="7560000" cy="1752600"/>
          </a:xfrm>
          <a:prstGeom prst="wedgeRectCallout">
            <a:avLst>
              <a:gd name="adj1" fmla="val -12459"/>
              <a:gd name="adj2" fmla="val -30087"/>
            </a:avLst>
          </a:prstGeom>
          <a:noFill/>
        </p:spPr>
        <p:style>
          <a:lnRef idx="2">
            <a:schemeClr val="accent4"/>
          </a:lnRef>
          <a:fillRef idx="1">
            <a:schemeClr val="lt1"/>
          </a:fillRef>
          <a:effectRef idx="0">
            <a:schemeClr val="accent4"/>
          </a:effectRef>
          <a:fontRef idx="minor">
            <a:schemeClr val="dk1"/>
          </a:fontRef>
        </p:style>
        <p:txBody>
          <a:bodyPr rtlCol="0" anchor="ctr"/>
          <a:lstStyle/>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endParaRPr lang="en-US" altLang="zh-CN" sz="1200" b="1" dirty="0" smtClean="0">
              <a:solidFill>
                <a:schemeClr val="tx1">
                  <a:lumMod val="65000"/>
                  <a:lumOff val="35000"/>
                </a:schemeClr>
              </a:solidFill>
              <a:latin typeface="微软雅黑" panose="020B0503020204020204" charset="-122"/>
              <a:ea typeface="微软雅黑" panose="020B0503020204020204" charset="-122"/>
            </a:endParaRPr>
          </a:p>
          <a:p>
            <a:r>
              <a:rPr lang="zh-CN" altLang="en-US" sz="1200" b="1" dirty="0" smtClean="0">
                <a:solidFill>
                  <a:schemeClr val="tx1">
                    <a:lumMod val="65000"/>
                    <a:lumOff val="35000"/>
                  </a:schemeClr>
                </a:solidFill>
                <a:latin typeface="微软雅黑" panose="020B0503020204020204" charset="-122"/>
                <a:ea typeface="微软雅黑" panose="020B0503020204020204" charset="-122"/>
              </a:rPr>
              <a:t>                 检索提示                                          视频演示                                             使用指南 </a:t>
            </a:r>
            <a:endParaRPr lang="en-US" sz="1200" b="1"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5" name="矩形 4"/>
          <p:cNvSpPr/>
          <p:nvPr/>
        </p:nvSpPr>
        <p:spPr>
          <a:xfrm>
            <a:off x="621910" y="1123890"/>
            <a:ext cx="3036409" cy="400110"/>
          </a:xfrm>
          <a:prstGeom prst="rect">
            <a:avLst/>
          </a:prstGeom>
        </p:spPr>
        <p:txBody>
          <a:bodyPr wrap="none">
            <a:spAutoFit/>
          </a:bodyPr>
          <a:lstStyle/>
          <a:p>
            <a:r>
              <a:rPr lang="en-US" altLang="zh-CN" sz="2000" b="1" dirty="0" smtClean="0"/>
              <a:t>SAE</a:t>
            </a:r>
            <a:r>
              <a:rPr lang="zh-CN" altLang="en-US" sz="2000" b="1" dirty="0" smtClean="0">
                <a:latin typeface="+mj-ea"/>
              </a:rPr>
              <a:t>数字图书馆用户评价</a:t>
            </a:r>
            <a:endParaRPr lang="zh-CN" altLang="en-US" sz="2000" b="1" dirty="0" smtClean="0">
              <a:latin typeface="+mj-ea"/>
            </a:endParaRPr>
          </a:p>
        </p:txBody>
      </p:sp>
      <p:sp>
        <p:nvSpPr>
          <p:cNvPr id="6" name="TextBox 5"/>
          <p:cNvSpPr txBox="1"/>
          <p:nvPr/>
        </p:nvSpPr>
        <p:spPr>
          <a:xfrm>
            <a:off x="551251" y="1658987"/>
            <a:ext cx="9620020" cy="1231106"/>
          </a:xfrm>
          <a:prstGeom prst="rect">
            <a:avLst/>
          </a:prstGeom>
          <a:noFill/>
        </p:spPr>
        <p:txBody>
          <a:bodyPr wrap="square" rtlCol="0">
            <a:spAutoFit/>
          </a:bodyPr>
          <a:lstStyle/>
          <a:p>
            <a:pPr algn="just" fontAlgn="base"/>
            <a:r>
              <a:rPr lang="zh-CN" altLang="en-US" sz="2000" dirty="0" smtClean="0"/>
              <a:t>“我们的学生和全体教员都发现了</a:t>
            </a:r>
            <a:r>
              <a:rPr lang="en-US" altLang="zh-CN" sz="2000" dirty="0" smtClean="0"/>
              <a:t>SAE</a:t>
            </a:r>
            <a:r>
              <a:rPr lang="zh-CN" altLang="en-US" sz="2000" dirty="0" smtClean="0"/>
              <a:t>数字图书馆的价值所在。其提供的独特内容能极大满足用户们的需求。它对于我们而言是必要的，在此全心向大家推荐。”</a:t>
            </a:r>
            <a:endParaRPr lang="en-US" sz="2000" dirty="0" smtClean="0"/>
          </a:p>
          <a:p>
            <a:pPr algn="just" fontAlgn="base">
              <a:lnSpc>
                <a:spcPct val="200000"/>
              </a:lnSpc>
            </a:pPr>
            <a:r>
              <a:rPr lang="en-US" sz="1700" b="1" dirty="0" smtClean="0"/>
              <a:t>             — Jan Comfort, Engineering Reference Librarian, Clemson University</a:t>
            </a:r>
            <a:endParaRPr lang="en-US" sz="1700" b="1" dirty="0"/>
          </a:p>
        </p:txBody>
      </p:sp>
      <p:sp>
        <p:nvSpPr>
          <p:cNvPr id="7" name="TextBox 6"/>
          <p:cNvSpPr txBox="1"/>
          <p:nvPr/>
        </p:nvSpPr>
        <p:spPr>
          <a:xfrm>
            <a:off x="551251" y="3407594"/>
            <a:ext cx="9620020" cy="1231106"/>
          </a:xfrm>
          <a:prstGeom prst="rect">
            <a:avLst/>
          </a:prstGeom>
          <a:noFill/>
        </p:spPr>
        <p:txBody>
          <a:bodyPr wrap="square" rtlCol="0">
            <a:spAutoFit/>
          </a:bodyPr>
          <a:lstStyle/>
          <a:p>
            <a:pPr algn="just" fontAlgn="base"/>
            <a:r>
              <a:rPr lang="zh-CN" altLang="en-US" sz="2000" dirty="0" smtClean="0"/>
              <a:t>“</a:t>
            </a:r>
            <a:r>
              <a:rPr lang="en-US" altLang="zh-CN" sz="2000" dirty="0" smtClean="0"/>
              <a:t>SAE</a:t>
            </a:r>
            <a:r>
              <a:rPr lang="zh-CN" altLang="en-US" sz="2000" dirty="0" smtClean="0"/>
              <a:t>数字图书馆是工程师们的核心资源</a:t>
            </a:r>
            <a:r>
              <a:rPr lang="en-US" sz="2000" dirty="0" smtClean="0"/>
              <a:t>, </a:t>
            </a:r>
            <a:r>
              <a:rPr lang="zh-CN" altLang="en-US" sz="2000" dirty="0" smtClean="0"/>
              <a:t>其通过一个平台向我们全球范围的用户提供相关资源，可轻松查看和下载所需文件。</a:t>
            </a:r>
            <a:endParaRPr lang="en-US" sz="2000" dirty="0" smtClean="0"/>
          </a:p>
          <a:p>
            <a:pPr algn="just" fontAlgn="base">
              <a:lnSpc>
                <a:spcPct val="200000"/>
              </a:lnSpc>
            </a:pPr>
            <a:r>
              <a:rPr lang="en-US" sz="1700" b="1" dirty="0" smtClean="0"/>
              <a:t>                             — James Blank, Technical Knowledge Specialist, Caterpillar</a:t>
            </a:r>
            <a:endParaRPr lang="en-US" sz="1700" b="1" dirty="0" smtClean="0"/>
          </a:p>
        </p:txBody>
      </p:sp>
      <p:sp>
        <p:nvSpPr>
          <p:cNvPr id="8"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a:t>
            </a:r>
            <a:r>
              <a:rPr lang="zh-CN" altLang="en-US" b="1" dirty="0" smtClean="0">
                <a:solidFill>
                  <a:schemeClr val="bg1"/>
                </a:solidFill>
                <a:latin typeface="+mj-lt"/>
                <a:ea typeface="+mj-ea"/>
                <a:cs typeface="+mj-cs"/>
              </a:rPr>
              <a:t>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14" name="组合 13"/>
          <p:cNvGrpSpPr/>
          <p:nvPr/>
        </p:nvGrpSpPr>
        <p:grpSpPr>
          <a:xfrm>
            <a:off x="791451" y="4953000"/>
            <a:ext cx="4429202" cy="946006"/>
            <a:chOff x="609600" y="4953000"/>
            <a:chExt cx="3749589" cy="946006"/>
          </a:xfrm>
        </p:grpSpPr>
        <p:pic>
          <p:nvPicPr>
            <p:cNvPr id="9" name="Picture 7" descr="Henry Ford"/>
            <p:cNvPicPr>
              <a:picLocks noChangeAspect="1" noChangeArrowheads="1"/>
            </p:cNvPicPr>
            <p:nvPr/>
          </p:nvPicPr>
          <p:blipFill>
            <a:blip r:embed="rId1" cstate="email"/>
            <a:srcRect l="5263" t="3903" r="10527" b="6342"/>
            <a:stretch>
              <a:fillRect/>
            </a:stretch>
          </p:blipFill>
          <p:spPr bwMode="auto">
            <a:xfrm flipH="1">
              <a:off x="609600" y="4953000"/>
              <a:ext cx="651980" cy="936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Duryea"/>
            <p:cNvPicPr>
              <a:picLocks noChangeAspect="1" noChangeArrowheads="1"/>
            </p:cNvPicPr>
            <p:nvPr/>
          </p:nvPicPr>
          <p:blipFill>
            <a:blip r:embed="rId2" cstate="email"/>
            <a:srcRect l="13628" t="17123" r="60631" b="59630"/>
            <a:stretch>
              <a:fillRect/>
            </a:stretch>
          </p:blipFill>
          <p:spPr bwMode="auto">
            <a:xfrm flipH="1">
              <a:off x="2111648" y="4953000"/>
              <a:ext cx="716311" cy="936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Glen Curtiss"/>
            <p:cNvPicPr>
              <a:picLocks noChangeAspect="1" noChangeArrowheads="1"/>
            </p:cNvPicPr>
            <p:nvPr/>
          </p:nvPicPr>
          <p:blipFill>
            <a:blip r:embed="rId3" cstate="email"/>
            <a:srcRect l="15524" r="18102" b="44000"/>
            <a:stretch>
              <a:fillRect/>
            </a:stretch>
          </p:blipFill>
          <p:spPr bwMode="auto">
            <a:xfrm flipH="1">
              <a:off x="2937980" y="4953000"/>
              <a:ext cx="680893" cy="936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Kettering2"/>
            <p:cNvPicPr>
              <a:picLocks noChangeAspect="1" noChangeArrowheads="1"/>
            </p:cNvPicPr>
            <p:nvPr/>
          </p:nvPicPr>
          <p:blipFill>
            <a:blip r:embed="rId4" cstate="email"/>
            <a:srcRect l="5319" r="74469" b="50116"/>
            <a:stretch>
              <a:fillRect/>
            </a:stretch>
          </p:blipFill>
          <p:spPr bwMode="auto">
            <a:xfrm flipH="1">
              <a:off x="3699980" y="4962236"/>
              <a:ext cx="659209" cy="936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http://upload.wikimedia.org/wikipedia/commons/c/cb/Orville_Wrigh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1336044" y="4962237"/>
              <a:ext cx="687536" cy="922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8" name="Rectangle 4"/>
          <p:cNvSpPr>
            <a:spLocks noChangeArrowheads="1"/>
          </p:cNvSpPr>
          <p:nvPr/>
        </p:nvSpPr>
        <p:spPr bwMode="auto">
          <a:xfrm>
            <a:off x="540068" y="1981200"/>
            <a:ext cx="9993375" cy="2162180"/>
          </a:xfrm>
          <a:prstGeom prst="rect">
            <a:avLst/>
          </a:prstGeom>
          <a:noFill/>
          <a:ln w="9525">
            <a:noFill/>
            <a:miter lim="800000"/>
          </a:ln>
          <a:effectLst/>
        </p:spPr>
        <p:txBody>
          <a:bodyPr/>
          <a:lstStyle/>
          <a:p>
            <a:pPr algn="l">
              <a:spcBef>
                <a:spcPct val="20000"/>
              </a:spcBef>
            </a:pPr>
            <a:r>
              <a:rPr lang="en-US" altLang="zh-CN" sz="2400" b="1" dirty="0">
                <a:solidFill>
                  <a:schemeClr val="bg1"/>
                </a:solidFill>
              </a:rPr>
              <a:t>——</a:t>
            </a:r>
            <a:r>
              <a:rPr lang="zh-CN" altLang="en-US" sz="2400" b="1" dirty="0">
                <a:solidFill>
                  <a:schemeClr val="bg1"/>
                </a:solidFill>
              </a:rPr>
              <a:t>请合理使用资源，注意知识产权的</a:t>
            </a:r>
            <a:r>
              <a:rPr lang="zh-CN" altLang="en-US" sz="2400" b="1" dirty="0" smtClean="0">
                <a:solidFill>
                  <a:schemeClr val="bg1"/>
                </a:solidFill>
              </a:rPr>
              <a:t>保护</a:t>
            </a:r>
            <a:endParaRPr lang="zh-CN" altLang="en-US" sz="2400" b="1" dirty="0">
              <a:solidFill>
                <a:schemeClr val="bg1"/>
              </a:solidFill>
            </a:endParaRPr>
          </a:p>
          <a:p>
            <a:pPr>
              <a:spcBef>
                <a:spcPct val="20000"/>
              </a:spcBef>
            </a:pPr>
            <a:endParaRPr lang="zh-CN" altLang="en-US" sz="2400" b="1" dirty="0">
              <a:solidFill>
                <a:schemeClr val="bg1"/>
              </a:solidFill>
            </a:endParaRPr>
          </a:p>
          <a:p>
            <a:pPr>
              <a:spcBef>
                <a:spcPct val="20000"/>
              </a:spcBef>
            </a:pPr>
            <a:endParaRPr lang="zh-CN" altLang="en-US" sz="2400" b="1" dirty="0">
              <a:solidFill>
                <a:schemeClr val="bg1"/>
              </a:solidFill>
            </a:endParaRPr>
          </a:p>
          <a:p>
            <a:pPr algn="l">
              <a:spcBef>
                <a:spcPct val="20000"/>
              </a:spcBef>
            </a:pPr>
            <a:r>
              <a:rPr lang="en-US" altLang="zh-CN" sz="2400" b="1" dirty="0">
                <a:solidFill>
                  <a:schemeClr val="bg1"/>
                </a:solidFill>
              </a:rPr>
              <a:t>——</a:t>
            </a:r>
            <a:r>
              <a:rPr lang="zh-CN" altLang="en-US" sz="2400" b="1" dirty="0">
                <a:solidFill>
                  <a:schemeClr val="bg1"/>
                </a:solidFill>
              </a:rPr>
              <a:t>请不要使用下载软件进行下载，请不要进行系统性</a:t>
            </a:r>
            <a:r>
              <a:rPr lang="zh-CN" altLang="en-US" sz="2400" b="1" dirty="0" smtClean="0">
                <a:solidFill>
                  <a:schemeClr val="bg1"/>
                </a:solidFill>
              </a:rPr>
              <a:t>下载</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7" name="Text Box 3"/>
          <p:cNvSpPr txBox="1">
            <a:spLocks noChangeArrowheads="1"/>
          </p:cNvSpPr>
          <p:nvPr/>
        </p:nvSpPr>
        <p:spPr bwMode="auto">
          <a:xfrm>
            <a:off x="1209675" y="1123890"/>
            <a:ext cx="6186309" cy="400110"/>
          </a:xfrm>
          <a:prstGeom prst="rect">
            <a:avLst/>
          </a:prstGeom>
          <a:noFill/>
          <a:ln w="9525">
            <a:noFill/>
            <a:miter lim="800000"/>
          </a:ln>
          <a:effectLst/>
        </p:spPr>
        <p:txBody>
          <a:bodyPr wrap="none">
            <a:spAutoFit/>
          </a:bodyPr>
          <a:lstStyle/>
          <a:p>
            <a:pPr algn="r"/>
            <a:r>
              <a:rPr lang="zh-CN" altLang="en-US" sz="2000" b="1" dirty="0">
                <a:solidFill>
                  <a:schemeClr val="bg1"/>
                </a:solidFill>
                <a:cs typeface="Arial" panose="020B0604020202020204" pitchFamily="34" charset="0"/>
              </a:rPr>
              <a:t>您有任何疑问，请随时就近联系</a:t>
            </a:r>
            <a:r>
              <a:rPr lang="en-US" altLang="zh-CN" sz="2000" b="1" dirty="0">
                <a:solidFill>
                  <a:schemeClr val="bg1"/>
                </a:solidFill>
                <a:cs typeface="Arial" panose="020B0604020202020204" pitchFamily="34" charset="0"/>
              </a:rPr>
              <a:t>iGroup</a:t>
            </a:r>
            <a:r>
              <a:rPr lang="zh-CN" altLang="en-US" sz="2000" b="1" dirty="0">
                <a:solidFill>
                  <a:schemeClr val="bg1"/>
                </a:solidFill>
                <a:cs typeface="Arial" panose="020B0604020202020204" pitchFamily="34" charset="0"/>
              </a:rPr>
              <a:t>公司各机构：</a:t>
            </a:r>
            <a:endParaRPr lang="zh-CN" altLang="en-US" sz="2000" b="1" dirty="0">
              <a:solidFill>
                <a:schemeClr val="bg1"/>
              </a:solidFill>
              <a:cs typeface="Arial" panose="020B0604020202020204" pitchFamily="34" charset="0"/>
            </a:endParaRPr>
          </a:p>
        </p:txBody>
      </p:sp>
      <p:sp>
        <p:nvSpPr>
          <p:cNvPr id="8" name="Text Box 4"/>
          <p:cNvSpPr txBox="1">
            <a:spLocks noChangeArrowheads="1"/>
          </p:cNvSpPr>
          <p:nvPr/>
        </p:nvSpPr>
        <p:spPr bwMode="auto">
          <a:xfrm>
            <a:off x="3870484" y="1905000"/>
            <a:ext cx="6030754" cy="1169551"/>
          </a:xfrm>
          <a:prstGeom prst="rect">
            <a:avLst/>
          </a:prstGeom>
          <a:noFill/>
          <a:ln w="9525">
            <a:noFill/>
            <a:miter lim="800000"/>
          </a:ln>
          <a:effectLst/>
        </p:spPr>
        <p:txBody>
          <a:bodyPr wrap="square">
            <a:spAutoFit/>
          </a:bodyPr>
          <a:lstStyle/>
          <a:p>
            <a:pPr algn="l">
              <a:spcAft>
                <a:spcPts val="600"/>
              </a:spcAft>
            </a:pPr>
            <a:r>
              <a:rPr lang="en-US" altLang="zh-CN" sz="2000" b="1" dirty="0" smtClean="0">
                <a:solidFill>
                  <a:schemeClr val="bg1"/>
                </a:solidFill>
                <a:cs typeface="Arial" panose="020B0604020202020204" pitchFamily="34" charset="0"/>
              </a:rPr>
              <a:t>iGroup</a:t>
            </a:r>
            <a:r>
              <a:rPr lang="zh-CN" altLang="en-US" sz="2000" b="1" dirty="0" smtClean="0">
                <a:solidFill>
                  <a:schemeClr val="bg1"/>
                </a:solidFill>
                <a:cs typeface="Arial" panose="020B0604020202020204" pitchFamily="34" charset="0"/>
              </a:rPr>
              <a:t>中国</a:t>
            </a:r>
            <a:r>
              <a:rPr lang="en-US" altLang="zh-CN" sz="2000" b="1" dirty="0" smtClean="0">
                <a:solidFill>
                  <a:schemeClr val="bg1"/>
                </a:solidFill>
                <a:cs typeface="Arial" panose="020B0604020202020204" pitchFamily="34" charset="0"/>
              </a:rPr>
              <a:t>—</a:t>
            </a:r>
            <a:r>
              <a:rPr lang="zh-CN" altLang="en-US" sz="2000" b="1" dirty="0" smtClean="0">
                <a:solidFill>
                  <a:schemeClr val="bg1"/>
                </a:solidFill>
                <a:cs typeface="Arial" panose="020B0604020202020204" pitchFamily="34" charset="0"/>
              </a:rPr>
              <a:t>长煦信息技术咨询有限公司</a:t>
            </a:r>
            <a:endParaRPr lang="zh-CN" altLang="en-US" sz="2000" b="1" dirty="0">
              <a:solidFill>
                <a:schemeClr val="bg1"/>
              </a:solidFill>
              <a:cs typeface="Arial" panose="020B0604020202020204" pitchFamily="34" charset="0"/>
            </a:endParaRPr>
          </a:p>
          <a:p>
            <a:pPr>
              <a:spcAft>
                <a:spcPts val="600"/>
              </a:spcAft>
            </a:pPr>
            <a:r>
              <a:rPr lang="en-US" altLang="zh-CN" sz="2000" dirty="0" smtClean="0">
                <a:solidFill>
                  <a:schemeClr val="bg1"/>
                </a:solidFill>
                <a:cs typeface="Arial" panose="020B0604020202020204" pitchFamily="34" charset="0"/>
              </a:rPr>
              <a:t>Service@igroup.com.cn </a:t>
            </a:r>
            <a:endParaRPr lang="en-US" altLang="zh-CN" sz="2000" dirty="0">
              <a:solidFill>
                <a:schemeClr val="bg1"/>
              </a:solidFill>
              <a:cs typeface="Arial" panose="020B0604020202020204" pitchFamily="34" charset="0"/>
            </a:endParaRPr>
          </a:p>
          <a:p>
            <a:pPr algn="l">
              <a:spcAft>
                <a:spcPts val="600"/>
              </a:spcAft>
            </a:pPr>
            <a:r>
              <a:rPr lang="en-US" altLang="zh-CN" sz="2000" dirty="0">
                <a:solidFill>
                  <a:schemeClr val="bg1"/>
                </a:solidFill>
                <a:cs typeface="Arial" panose="020B0604020202020204" pitchFamily="34" charset="0"/>
              </a:rPr>
              <a:t>www.igroup.com.cn</a:t>
            </a:r>
            <a:endParaRPr lang="en-US" altLang="zh-CN" sz="2000" dirty="0">
              <a:solidFill>
                <a:schemeClr val="bg1"/>
              </a:solidFill>
              <a:cs typeface="Arial" panose="020B0604020202020204" pitchFamily="34" charset="0"/>
            </a:endParaRPr>
          </a:p>
        </p:txBody>
      </p:sp>
      <p:sp>
        <p:nvSpPr>
          <p:cNvPr id="9" name="Text Box 5"/>
          <p:cNvSpPr txBox="1">
            <a:spLocks noChangeArrowheads="1"/>
          </p:cNvSpPr>
          <p:nvPr/>
        </p:nvSpPr>
        <p:spPr bwMode="auto">
          <a:xfrm>
            <a:off x="6354127" y="3359157"/>
            <a:ext cx="3454792" cy="1077218"/>
          </a:xfrm>
          <a:prstGeom prst="rect">
            <a:avLst/>
          </a:prstGeom>
          <a:noFill/>
          <a:ln w="9525">
            <a:noFill/>
            <a:miter lim="800000"/>
          </a:ln>
          <a:effectLst/>
        </p:spPr>
        <p:txBody>
          <a:bodyPr wrap="none">
            <a:spAutoFit/>
          </a:bodyPr>
          <a:lstStyle/>
          <a:p>
            <a:pPr algn="l"/>
            <a:r>
              <a:rPr lang="zh-CN" altLang="en-US" sz="1600" dirty="0">
                <a:solidFill>
                  <a:schemeClr val="bg1"/>
                </a:solidFill>
                <a:cs typeface="Arial" panose="020B0604020202020204" pitchFamily="34" charset="0"/>
              </a:rPr>
              <a:t>上海</a:t>
            </a:r>
            <a:r>
              <a:rPr lang="zh-CN" altLang="en-US" sz="1600" dirty="0" smtClean="0">
                <a:solidFill>
                  <a:schemeClr val="bg1"/>
                </a:solidFill>
                <a:cs typeface="Arial" panose="020B0604020202020204" pitchFamily="34" charset="0"/>
              </a:rPr>
              <a:t>：徐汇区斜土路</a:t>
            </a:r>
            <a:r>
              <a:rPr lang="en-US" altLang="zh-CN" sz="1600" dirty="0" smtClean="0">
                <a:solidFill>
                  <a:schemeClr val="bg1"/>
                </a:solidFill>
                <a:cs typeface="Arial" panose="020B0604020202020204" pitchFamily="34" charset="0"/>
              </a:rPr>
              <a:t>2899</a:t>
            </a:r>
            <a:r>
              <a:rPr lang="zh-CN" altLang="en-US" sz="1600" dirty="0" smtClean="0">
                <a:solidFill>
                  <a:schemeClr val="bg1"/>
                </a:solidFill>
                <a:cs typeface="Arial" panose="020B0604020202020204" pitchFamily="34" charset="0"/>
              </a:rPr>
              <a:t>甲号</a:t>
            </a:r>
            <a:endParaRPr lang="zh-CN" altLang="en-US" sz="1600" dirty="0">
              <a:solidFill>
                <a:schemeClr val="bg1"/>
              </a:solidFill>
              <a:cs typeface="Arial" panose="020B0604020202020204" pitchFamily="34" charset="0"/>
            </a:endParaRPr>
          </a:p>
          <a:p>
            <a:pPr algn="l"/>
            <a:r>
              <a:rPr lang="zh-CN" altLang="en-US" sz="1600" dirty="0" smtClean="0">
                <a:solidFill>
                  <a:schemeClr val="bg1"/>
                </a:solidFill>
                <a:cs typeface="Arial" panose="020B0604020202020204" pitchFamily="34" charset="0"/>
              </a:rPr>
              <a:t>光启文化广场</a:t>
            </a:r>
            <a:r>
              <a:rPr lang="en-US" altLang="zh-CN" sz="1600" dirty="0" smtClean="0">
                <a:solidFill>
                  <a:schemeClr val="bg1"/>
                </a:solidFill>
                <a:cs typeface="Arial" panose="020B0604020202020204" pitchFamily="34" charset="0"/>
              </a:rPr>
              <a:t>B</a:t>
            </a:r>
            <a:r>
              <a:rPr lang="zh-CN" altLang="en-US" sz="1600" dirty="0" smtClean="0">
                <a:solidFill>
                  <a:schemeClr val="bg1"/>
                </a:solidFill>
                <a:cs typeface="Arial" panose="020B0604020202020204" pitchFamily="34" charset="0"/>
              </a:rPr>
              <a:t>楼</a:t>
            </a:r>
            <a:r>
              <a:rPr lang="en-US" altLang="zh-CN" sz="1600" dirty="0" smtClean="0">
                <a:solidFill>
                  <a:schemeClr val="bg1"/>
                </a:solidFill>
                <a:cs typeface="Arial" panose="020B0604020202020204" pitchFamily="34" charset="0"/>
              </a:rPr>
              <a:t>601</a:t>
            </a:r>
            <a:r>
              <a:rPr lang="zh-CN" altLang="en-US" sz="1600" dirty="0" smtClean="0">
                <a:solidFill>
                  <a:schemeClr val="bg1"/>
                </a:solidFill>
                <a:cs typeface="Arial" panose="020B0604020202020204" pitchFamily="34" charset="0"/>
              </a:rPr>
              <a:t>室</a:t>
            </a:r>
            <a:r>
              <a:rPr lang="zh-CN" altLang="en-US" sz="1600" dirty="0">
                <a:solidFill>
                  <a:schemeClr val="bg1"/>
                </a:solidFill>
                <a:cs typeface="Arial" panose="020B0604020202020204" pitchFamily="34" charset="0"/>
              </a:rPr>
              <a:t>（</a:t>
            </a:r>
            <a:r>
              <a:rPr lang="en-US" altLang="zh-CN" sz="1600" dirty="0">
                <a:solidFill>
                  <a:schemeClr val="bg1"/>
                </a:solidFill>
                <a:cs typeface="Arial" panose="020B0604020202020204" pitchFamily="34" charset="0"/>
              </a:rPr>
              <a:t>200030</a:t>
            </a:r>
            <a:r>
              <a:rPr lang="zh-CN" altLang="en-US" sz="1600" dirty="0">
                <a:solidFill>
                  <a:schemeClr val="bg1"/>
                </a:solidFill>
                <a:cs typeface="Arial" panose="020B0604020202020204" pitchFamily="34" charset="0"/>
              </a:rPr>
              <a:t>） </a:t>
            </a:r>
            <a:endParaRPr lang="zh-CN" altLang="en-US" sz="1600" dirty="0">
              <a:solidFill>
                <a:schemeClr val="bg1"/>
              </a:solidFill>
              <a:cs typeface="Arial" panose="020B0604020202020204" pitchFamily="34" charset="0"/>
            </a:endParaRPr>
          </a:p>
          <a:p>
            <a:pPr algn="l"/>
            <a:r>
              <a:rPr lang="en-US" altLang="zh-CN" sz="1600" dirty="0">
                <a:solidFill>
                  <a:schemeClr val="bg1"/>
                </a:solidFill>
                <a:cs typeface="Arial" panose="020B0604020202020204" pitchFamily="34" charset="0"/>
              </a:rPr>
              <a:t>Tel: 021-64454595</a:t>
            </a:r>
            <a:endParaRPr lang="en-US" altLang="zh-CN" sz="1600" dirty="0">
              <a:solidFill>
                <a:schemeClr val="bg1"/>
              </a:solidFill>
              <a:cs typeface="Arial" panose="020B0604020202020204" pitchFamily="34" charset="0"/>
            </a:endParaRPr>
          </a:p>
          <a:p>
            <a:pPr algn="l"/>
            <a:r>
              <a:rPr lang="en-US" altLang="zh-CN" sz="1600" dirty="0">
                <a:solidFill>
                  <a:schemeClr val="bg1"/>
                </a:solidFill>
                <a:cs typeface="Arial" panose="020B0604020202020204" pitchFamily="34" charset="0"/>
              </a:rPr>
              <a:t>Fax: </a:t>
            </a:r>
            <a:r>
              <a:rPr lang="en-US" altLang="zh-CN" sz="1600" dirty="0" smtClean="0">
                <a:solidFill>
                  <a:schemeClr val="bg1"/>
                </a:solidFill>
                <a:cs typeface="Arial" panose="020B0604020202020204" pitchFamily="34" charset="0"/>
              </a:rPr>
              <a:t>021-64454595-8032</a:t>
            </a:r>
            <a:endParaRPr lang="en-US" altLang="zh-CN" sz="1600" dirty="0">
              <a:solidFill>
                <a:schemeClr val="bg1"/>
              </a:solidFill>
              <a:cs typeface="Arial" panose="020B0604020202020204" pitchFamily="34" charset="0"/>
            </a:endParaRPr>
          </a:p>
        </p:txBody>
      </p:sp>
      <p:sp>
        <p:nvSpPr>
          <p:cNvPr id="10" name="Text Box 6"/>
          <p:cNvSpPr txBox="1">
            <a:spLocks noChangeArrowheads="1"/>
          </p:cNvSpPr>
          <p:nvPr/>
        </p:nvSpPr>
        <p:spPr bwMode="auto">
          <a:xfrm>
            <a:off x="1133475" y="4714884"/>
            <a:ext cx="4016746" cy="1077218"/>
          </a:xfrm>
          <a:prstGeom prst="rect">
            <a:avLst/>
          </a:prstGeom>
          <a:noFill/>
          <a:ln w="9525">
            <a:noFill/>
            <a:miter lim="800000"/>
          </a:ln>
          <a:effectLst/>
        </p:spPr>
        <p:txBody>
          <a:bodyPr wrap="square">
            <a:spAutoFit/>
          </a:bodyPr>
          <a:lstStyle/>
          <a:p>
            <a:r>
              <a:rPr lang="zh-CN" altLang="en-US" sz="1600" dirty="0">
                <a:solidFill>
                  <a:schemeClr val="bg1"/>
                </a:solidFill>
                <a:cs typeface="Arial" panose="020B0604020202020204" pitchFamily="34" charset="0"/>
              </a:rPr>
              <a:t>西安</a:t>
            </a:r>
            <a:r>
              <a:rPr lang="zh-CN" altLang="en-US" sz="1600" dirty="0" smtClean="0">
                <a:solidFill>
                  <a:schemeClr val="bg1"/>
                </a:solidFill>
                <a:cs typeface="Arial" panose="020B0604020202020204" pitchFamily="34" charset="0"/>
              </a:rPr>
              <a:t>：西安市碑林区友谊西路</a:t>
            </a:r>
            <a:r>
              <a:rPr lang="en-US" altLang="zh-CN" sz="1600" dirty="0" smtClean="0">
                <a:solidFill>
                  <a:schemeClr val="bg1"/>
                </a:solidFill>
                <a:cs typeface="Arial" panose="020B0604020202020204" pitchFamily="34" charset="0"/>
              </a:rPr>
              <a:t>236</a:t>
            </a:r>
            <a:r>
              <a:rPr lang="zh-CN" altLang="en-US" sz="1600" dirty="0" smtClean="0">
                <a:solidFill>
                  <a:schemeClr val="bg1"/>
                </a:solidFill>
                <a:cs typeface="Arial" panose="020B0604020202020204" pitchFamily="34" charset="0"/>
              </a:rPr>
              <a:t>号华豪丽晶</a:t>
            </a:r>
            <a:r>
              <a:rPr lang="en-US" altLang="zh-CN" sz="1600" dirty="0" smtClean="0">
                <a:solidFill>
                  <a:schemeClr val="bg1"/>
                </a:solidFill>
                <a:cs typeface="Arial" panose="020B0604020202020204" pitchFamily="34" charset="0"/>
              </a:rPr>
              <a:t>1</a:t>
            </a:r>
            <a:r>
              <a:rPr lang="zh-CN" altLang="en-US" sz="1600" dirty="0" smtClean="0">
                <a:solidFill>
                  <a:schemeClr val="bg1"/>
                </a:solidFill>
                <a:cs typeface="Arial" panose="020B0604020202020204" pitchFamily="34" charset="0"/>
              </a:rPr>
              <a:t>号楼</a:t>
            </a:r>
            <a:r>
              <a:rPr lang="en-US" altLang="zh-CN" sz="1600" dirty="0" smtClean="0">
                <a:solidFill>
                  <a:schemeClr val="bg1"/>
                </a:solidFill>
                <a:cs typeface="Arial" panose="020B0604020202020204" pitchFamily="34" charset="0"/>
              </a:rPr>
              <a:t>1612</a:t>
            </a:r>
            <a:r>
              <a:rPr lang="zh-CN" altLang="en-US" sz="1600" dirty="0" smtClean="0">
                <a:solidFill>
                  <a:schemeClr val="bg1"/>
                </a:solidFill>
                <a:cs typeface="Arial" panose="020B0604020202020204" pitchFamily="34" charset="0"/>
              </a:rPr>
              <a:t>室（</a:t>
            </a:r>
            <a:r>
              <a:rPr lang="en-US" altLang="zh-CN" sz="1600" dirty="0" smtClean="0">
                <a:solidFill>
                  <a:schemeClr val="bg1"/>
                </a:solidFill>
                <a:cs typeface="Arial" panose="020B0604020202020204" pitchFamily="34" charset="0"/>
              </a:rPr>
              <a:t>710068</a:t>
            </a:r>
            <a:r>
              <a:rPr lang="zh-CN" altLang="en-US" sz="1600" dirty="0" smtClean="0">
                <a:solidFill>
                  <a:schemeClr val="bg1"/>
                </a:solidFill>
                <a:cs typeface="Arial" panose="020B0604020202020204" pitchFamily="34" charset="0"/>
              </a:rPr>
              <a:t>）</a:t>
            </a:r>
            <a:endParaRPr lang="zh-CN" altLang="en-US" sz="1600" dirty="0">
              <a:solidFill>
                <a:schemeClr val="bg1"/>
              </a:solidFill>
            </a:endParaRPr>
          </a:p>
          <a:p>
            <a:r>
              <a:rPr lang="en-US" altLang="zh-CN" sz="1600" dirty="0">
                <a:solidFill>
                  <a:schemeClr val="bg1"/>
                </a:solidFill>
              </a:rPr>
              <a:t>Tel: </a:t>
            </a:r>
            <a:r>
              <a:rPr lang="en-US" altLang="zh-CN" sz="1600" dirty="0" smtClean="0">
                <a:solidFill>
                  <a:schemeClr val="bg1"/>
                </a:solidFill>
              </a:rPr>
              <a:t>029-89353458</a:t>
            </a:r>
            <a:endParaRPr lang="en-US" altLang="zh-CN" sz="1600" dirty="0">
              <a:solidFill>
                <a:schemeClr val="bg1"/>
              </a:solidFill>
            </a:endParaRPr>
          </a:p>
          <a:p>
            <a:r>
              <a:rPr lang="en-US" altLang="zh-CN" sz="1600" dirty="0">
                <a:solidFill>
                  <a:schemeClr val="bg1"/>
                </a:solidFill>
              </a:rPr>
              <a:t>Fax: </a:t>
            </a:r>
            <a:r>
              <a:rPr lang="en-US" altLang="zh-CN" sz="1600" dirty="0" smtClean="0">
                <a:solidFill>
                  <a:schemeClr val="bg1"/>
                </a:solidFill>
              </a:rPr>
              <a:t>029-89353458</a:t>
            </a:r>
            <a:endParaRPr lang="en-US" altLang="zh-CN" sz="1600" dirty="0">
              <a:solidFill>
                <a:schemeClr val="bg1"/>
              </a:solidFill>
            </a:endParaRPr>
          </a:p>
        </p:txBody>
      </p:sp>
      <p:sp>
        <p:nvSpPr>
          <p:cNvPr id="11" name="Text Box 7"/>
          <p:cNvSpPr txBox="1">
            <a:spLocks noChangeArrowheads="1"/>
          </p:cNvSpPr>
          <p:nvPr/>
        </p:nvSpPr>
        <p:spPr bwMode="auto">
          <a:xfrm>
            <a:off x="6354127" y="4716480"/>
            <a:ext cx="2783134" cy="1077218"/>
          </a:xfrm>
          <a:prstGeom prst="rect">
            <a:avLst/>
          </a:prstGeom>
          <a:noFill/>
          <a:ln w="9525">
            <a:noFill/>
            <a:miter lim="800000"/>
          </a:ln>
          <a:effectLst/>
        </p:spPr>
        <p:txBody>
          <a:bodyPr wrap="none">
            <a:spAutoFit/>
          </a:bodyPr>
          <a:lstStyle/>
          <a:p>
            <a:pPr algn="l"/>
            <a:r>
              <a:rPr lang="zh-CN" altLang="en-US" sz="1600" dirty="0">
                <a:solidFill>
                  <a:schemeClr val="bg1"/>
                </a:solidFill>
                <a:cs typeface="Arial" panose="020B0604020202020204" pitchFamily="34" charset="0"/>
              </a:rPr>
              <a:t>广州：越秀区东风中路</a:t>
            </a:r>
            <a:r>
              <a:rPr lang="en-US" altLang="zh-CN" sz="1600" dirty="0">
                <a:solidFill>
                  <a:schemeClr val="bg1"/>
                </a:solidFill>
                <a:cs typeface="Arial" panose="020B0604020202020204" pitchFamily="34" charset="0"/>
              </a:rPr>
              <a:t>318</a:t>
            </a:r>
            <a:r>
              <a:rPr lang="zh-CN" altLang="en-US" sz="1600" dirty="0">
                <a:solidFill>
                  <a:schemeClr val="bg1"/>
                </a:solidFill>
                <a:cs typeface="Arial" panose="020B0604020202020204" pitchFamily="34" charset="0"/>
              </a:rPr>
              <a:t>号</a:t>
            </a:r>
            <a:endParaRPr lang="zh-CN" altLang="en-US" sz="1600" dirty="0">
              <a:solidFill>
                <a:schemeClr val="bg1"/>
              </a:solidFill>
              <a:cs typeface="Arial" panose="020B0604020202020204" pitchFamily="34" charset="0"/>
            </a:endParaRPr>
          </a:p>
          <a:p>
            <a:pPr algn="l"/>
            <a:r>
              <a:rPr lang="zh-CN" altLang="en-US" sz="1600" dirty="0">
                <a:solidFill>
                  <a:schemeClr val="bg1"/>
                </a:solidFill>
                <a:cs typeface="Arial" panose="020B0604020202020204" pitchFamily="34" charset="0"/>
              </a:rPr>
              <a:t>嘉业大厦</a:t>
            </a:r>
            <a:r>
              <a:rPr lang="en-US" altLang="zh-CN" sz="1600" dirty="0">
                <a:solidFill>
                  <a:schemeClr val="bg1"/>
                </a:solidFill>
                <a:cs typeface="Arial" panose="020B0604020202020204" pitchFamily="34" charset="0"/>
              </a:rPr>
              <a:t>2705</a:t>
            </a:r>
            <a:r>
              <a:rPr lang="zh-CN" altLang="en-US" sz="1600" dirty="0">
                <a:solidFill>
                  <a:schemeClr val="bg1"/>
                </a:solidFill>
                <a:cs typeface="Arial" panose="020B0604020202020204" pitchFamily="34" charset="0"/>
              </a:rPr>
              <a:t>室（</a:t>
            </a:r>
            <a:r>
              <a:rPr lang="en-US" altLang="zh-CN" sz="1600" dirty="0">
                <a:solidFill>
                  <a:schemeClr val="bg1"/>
                </a:solidFill>
                <a:cs typeface="Arial" panose="020B0604020202020204" pitchFamily="34" charset="0"/>
              </a:rPr>
              <a:t>510030</a:t>
            </a:r>
            <a:r>
              <a:rPr lang="zh-CN" altLang="en-US" sz="1600" dirty="0">
                <a:solidFill>
                  <a:schemeClr val="bg1"/>
                </a:solidFill>
                <a:cs typeface="Arial" panose="020B0604020202020204" pitchFamily="34" charset="0"/>
              </a:rPr>
              <a:t>）</a:t>
            </a:r>
            <a:endParaRPr lang="zh-CN" altLang="en-US" sz="1600" dirty="0">
              <a:solidFill>
                <a:schemeClr val="bg1"/>
              </a:solidFill>
              <a:cs typeface="Arial" panose="020B0604020202020204" pitchFamily="34" charset="0"/>
            </a:endParaRPr>
          </a:p>
          <a:p>
            <a:pPr algn="l"/>
            <a:r>
              <a:rPr lang="en-US" altLang="zh-CN" sz="1600" dirty="0">
                <a:solidFill>
                  <a:schemeClr val="bg1"/>
                </a:solidFill>
              </a:rPr>
              <a:t>Tel: 020-83274076</a:t>
            </a:r>
            <a:endParaRPr lang="en-US" altLang="zh-CN" sz="1600" dirty="0">
              <a:solidFill>
                <a:schemeClr val="bg1"/>
              </a:solidFill>
            </a:endParaRPr>
          </a:p>
          <a:p>
            <a:pPr algn="l"/>
            <a:r>
              <a:rPr lang="en-US" altLang="zh-CN" sz="1600" dirty="0">
                <a:solidFill>
                  <a:schemeClr val="bg1"/>
                </a:solidFill>
              </a:rPr>
              <a:t>Fax: 020-83274078</a:t>
            </a:r>
            <a:endParaRPr lang="en-US" altLang="zh-CN" sz="1600" dirty="0">
              <a:solidFill>
                <a:schemeClr val="bg1"/>
              </a:solidFill>
            </a:endParaRPr>
          </a:p>
        </p:txBody>
      </p:sp>
      <p:sp>
        <p:nvSpPr>
          <p:cNvPr id="12" name="Text Box 8"/>
          <p:cNvSpPr txBox="1">
            <a:spLocks noChangeArrowheads="1"/>
          </p:cNvSpPr>
          <p:nvPr/>
        </p:nvSpPr>
        <p:spPr bwMode="auto">
          <a:xfrm>
            <a:off x="1133475" y="3357562"/>
            <a:ext cx="3227165" cy="1077218"/>
          </a:xfrm>
          <a:prstGeom prst="rect">
            <a:avLst/>
          </a:prstGeom>
          <a:noFill/>
          <a:ln w="9525">
            <a:noFill/>
            <a:miter lim="800000"/>
          </a:ln>
          <a:effectLst/>
        </p:spPr>
        <p:txBody>
          <a:bodyPr wrap="none">
            <a:spAutoFit/>
          </a:bodyPr>
          <a:lstStyle/>
          <a:p>
            <a:pPr algn="l"/>
            <a:r>
              <a:rPr lang="zh-CN" altLang="en-US" sz="1600" dirty="0">
                <a:solidFill>
                  <a:schemeClr val="bg1"/>
                </a:solidFill>
                <a:cs typeface="Arial" panose="020B0604020202020204" pitchFamily="34" charset="0"/>
              </a:rPr>
              <a:t>北京：海淀区知春路</a:t>
            </a:r>
            <a:r>
              <a:rPr lang="en-US" altLang="zh-CN" sz="1600" dirty="0">
                <a:solidFill>
                  <a:schemeClr val="bg1"/>
                </a:solidFill>
                <a:cs typeface="Arial" panose="020B0604020202020204" pitchFamily="34" charset="0"/>
              </a:rPr>
              <a:t>1</a:t>
            </a:r>
            <a:r>
              <a:rPr lang="zh-CN" altLang="en-US" sz="1600" dirty="0">
                <a:solidFill>
                  <a:schemeClr val="bg1"/>
                </a:solidFill>
                <a:cs typeface="Arial" panose="020B0604020202020204" pitchFamily="34" charset="0"/>
              </a:rPr>
              <a:t>号</a:t>
            </a:r>
            <a:endParaRPr lang="zh-CN" altLang="en-US" sz="1600" dirty="0">
              <a:solidFill>
                <a:schemeClr val="bg1"/>
              </a:solidFill>
              <a:cs typeface="Arial" panose="020B0604020202020204" pitchFamily="34" charset="0"/>
            </a:endParaRPr>
          </a:p>
          <a:p>
            <a:pPr algn="l"/>
            <a:r>
              <a:rPr lang="zh-CN" altLang="en-US" sz="1600" dirty="0">
                <a:solidFill>
                  <a:schemeClr val="bg1"/>
                </a:solidFill>
                <a:cs typeface="Arial" panose="020B0604020202020204" pitchFamily="34" charset="0"/>
              </a:rPr>
              <a:t>学院国际大厦</a:t>
            </a:r>
            <a:r>
              <a:rPr lang="en-US" altLang="zh-CN" sz="1600" dirty="0">
                <a:solidFill>
                  <a:schemeClr val="bg1"/>
                </a:solidFill>
                <a:cs typeface="Arial" panose="020B0604020202020204" pitchFamily="34" charset="0"/>
              </a:rPr>
              <a:t>1213</a:t>
            </a:r>
            <a:r>
              <a:rPr lang="zh-CN" altLang="en-US" sz="1600" dirty="0">
                <a:solidFill>
                  <a:schemeClr val="bg1"/>
                </a:solidFill>
                <a:cs typeface="Arial" panose="020B0604020202020204" pitchFamily="34" charset="0"/>
              </a:rPr>
              <a:t>室（</a:t>
            </a:r>
            <a:r>
              <a:rPr lang="en-US" altLang="zh-CN" sz="1600" dirty="0">
                <a:solidFill>
                  <a:schemeClr val="bg1"/>
                </a:solidFill>
                <a:cs typeface="Arial" panose="020B0604020202020204" pitchFamily="34" charset="0"/>
              </a:rPr>
              <a:t>100083</a:t>
            </a:r>
            <a:r>
              <a:rPr lang="zh-CN" altLang="en-US" sz="1600" dirty="0">
                <a:solidFill>
                  <a:schemeClr val="bg1"/>
                </a:solidFill>
                <a:cs typeface="Arial" panose="020B0604020202020204" pitchFamily="34" charset="0"/>
              </a:rPr>
              <a:t>） </a:t>
            </a:r>
            <a:endParaRPr lang="zh-CN" altLang="en-US" sz="1600" dirty="0">
              <a:solidFill>
                <a:schemeClr val="bg1"/>
              </a:solidFill>
              <a:cs typeface="Arial" panose="020B0604020202020204" pitchFamily="34" charset="0"/>
            </a:endParaRPr>
          </a:p>
          <a:p>
            <a:pPr algn="l"/>
            <a:r>
              <a:rPr lang="en-US" altLang="zh-CN" sz="1600" dirty="0">
                <a:solidFill>
                  <a:schemeClr val="bg1"/>
                </a:solidFill>
                <a:cs typeface="Arial" panose="020B0604020202020204" pitchFamily="34" charset="0"/>
              </a:rPr>
              <a:t>Tel: 010-82331971</a:t>
            </a:r>
            <a:endParaRPr lang="en-US" altLang="zh-CN" sz="1600" dirty="0">
              <a:solidFill>
                <a:schemeClr val="bg1"/>
              </a:solidFill>
              <a:cs typeface="Arial" panose="020B0604020202020204" pitchFamily="34" charset="0"/>
            </a:endParaRPr>
          </a:p>
          <a:p>
            <a:pPr algn="l"/>
            <a:r>
              <a:rPr lang="en-US" altLang="zh-CN" sz="1600" dirty="0">
                <a:solidFill>
                  <a:schemeClr val="bg1"/>
                </a:solidFill>
                <a:cs typeface="Arial" panose="020B0604020202020204" pitchFamily="34" charset="0"/>
              </a:rPr>
              <a:t>Fax: 010-82331961</a:t>
            </a:r>
            <a:endParaRPr lang="en-US" altLang="zh-CN" sz="1600" dirty="0">
              <a:solidFill>
                <a:schemeClr val="bg1"/>
              </a:solidFill>
              <a:cs typeface="Arial" panose="020B0604020202020204" pitchFamily="34" charset="0"/>
            </a:endParaRPr>
          </a:p>
        </p:txBody>
      </p:sp>
      <p:pic>
        <p:nvPicPr>
          <p:cNvPr id="15" name="图片 14" descr="igroup logo 英文版全.png"/>
          <p:cNvPicPr/>
          <p:nvPr/>
        </p:nvPicPr>
        <p:blipFill>
          <a:blip r:embed="rId1" cstate="email"/>
          <a:stretch>
            <a:fillRect/>
          </a:stretch>
        </p:blipFill>
        <p:spPr>
          <a:xfrm>
            <a:off x="1043475" y="1905000"/>
            <a:ext cx="23760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A2E38E-3676-4AC9-AE40-117CF2D4B3AC}" type="slidenum">
              <a:rPr lang="en-US" smtClean="0"/>
            </a:fld>
            <a:endParaRPr lang="en-US" dirty="0"/>
          </a:p>
        </p:txBody>
      </p:sp>
      <p:sp>
        <p:nvSpPr>
          <p:cNvPr id="7" name="TextBox 6"/>
          <p:cNvSpPr txBox="1"/>
          <p:nvPr/>
        </p:nvSpPr>
        <p:spPr>
          <a:xfrm>
            <a:off x="745933" y="1044714"/>
            <a:ext cx="4446556" cy="707886"/>
          </a:xfrm>
          <a:prstGeom prst="rect">
            <a:avLst/>
          </a:prstGeom>
          <a:noFill/>
        </p:spPr>
        <p:txBody>
          <a:bodyPr wrap="square" rtlCol="0">
            <a:spAutoFit/>
          </a:bodyPr>
          <a:lstStyle/>
          <a:p>
            <a:r>
              <a:rPr lang="en-US" altLang="zh-CN" sz="4000" dirty="0" smtClean="0">
                <a:latin typeface="微软雅黑" panose="020B0503020204020204" charset="-122"/>
                <a:ea typeface="微软雅黑" panose="020B0503020204020204" charset="-122"/>
              </a:rPr>
              <a:t>iGroup</a:t>
            </a:r>
            <a:r>
              <a:rPr lang="zh-CN" altLang="en-US" sz="4000" dirty="0" smtClean="0">
                <a:latin typeface="微软雅黑" panose="020B0503020204020204" charset="-122"/>
                <a:ea typeface="微软雅黑" panose="020B0503020204020204" charset="-122"/>
              </a:rPr>
              <a:t>服务 </a:t>
            </a:r>
            <a:endParaRPr lang="zh-CN" altLang="en-US" sz="4000" dirty="0">
              <a:latin typeface="微软雅黑" panose="020B0503020204020204" charset="-122"/>
              <a:ea typeface="微软雅黑" panose="020B0503020204020204" charset="-122"/>
            </a:endParaRPr>
          </a:p>
        </p:txBody>
      </p:sp>
      <p:pic>
        <p:nvPicPr>
          <p:cNvPr id="8" name="Picture 2"/>
          <p:cNvPicPr>
            <a:picLocks noChangeArrowheads="1"/>
          </p:cNvPicPr>
          <p:nvPr/>
        </p:nvPicPr>
        <p:blipFill>
          <a:blip r:embed="rId1" cstate="email"/>
          <a:srcRect/>
          <a:stretch>
            <a:fillRect/>
          </a:stretch>
        </p:blipFill>
        <p:spPr bwMode="auto">
          <a:xfrm>
            <a:off x="2889675" y="2686910"/>
            <a:ext cx="1368000" cy="1368000"/>
          </a:xfrm>
          <a:prstGeom prst="rect">
            <a:avLst/>
          </a:prstGeom>
          <a:noFill/>
          <a:ln w="9525">
            <a:noFill/>
            <a:miter lim="800000"/>
            <a:headEnd/>
            <a:tailEnd/>
          </a:ln>
        </p:spPr>
      </p:pic>
      <p:sp>
        <p:nvSpPr>
          <p:cNvPr id="9" name="TextBox 8"/>
          <p:cNvSpPr txBox="1"/>
          <p:nvPr/>
        </p:nvSpPr>
        <p:spPr>
          <a:xfrm>
            <a:off x="817943" y="1919093"/>
            <a:ext cx="3690461" cy="646331"/>
          </a:xfrm>
          <a:prstGeom prst="rect">
            <a:avLst/>
          </a:prstGeom>
          <a:noFill/>
        </p:spPr>
        <p:txBody>
          <a:bodyPr wrap="square" rtlCol="0">
            <a:spAutoFit/>
          </a:bodyPr>
          <a:lstStyle/>
          <a:p>
            <a:endParaRPr lang="zh-CN" altLang="en-US" dirty="0" smtClean="0"/>
          </a:p>
          <a:p>
            <a:r>
              <a:rPr lang="en-US" altLang="zh-CN" b="1" dirty="0" smtClean="0">
                <a:latin typeface="微软雅黑" panose="020B0503020204020204" charset="-122"/>
                <a:ea typeface="微软雅黑" panose="020B0503020204020204" charset="-122"/>
              </a:rPr>
              <a:t>iGroup</a:t>
            </a:r>
            <a:r>
              <a:rPr lang="zh-CN" altLang="en-US" b="1" dirty="0" smtClean="0">
                <a:latin typeface="微软雅黑" panose="020B0503020204020204" charset="-122"/>
                <a:ea typeface="微软雅黑" panose="020B0503020204020204" charset="-122"/>
              </a:rPr>
              <a:t>信息服务 </a:t>
            </a:r>
            <a:endParaRPr lang="zh-CN" altLang="en-US" b="1" dirty="0" smtClean="0">
              <a:latin typeface="微软雅黑" panose="020B0503020204020204" charset="-122"/>
              <a:ea typeface="微软雅黑" panose="020B0503020204020204" charset="-122"/>
            </a:endParaRPr>
          </a:p>
        </p:txBody>
      </p:sp>
      <p:pic>
        <p:nvPicPr>
          <p:cNvPr id="10" name="Picture 3"/>
          <p:cNvPicPr>
            <a:picLocks noChangeArrowheads="1"/>
          </p:cNvPicPr>
          <p:nvPr/>
        </p:nvPicPr>
        <p:blipFill>
          <a:blip r:embed="rId2" cstate="email"/>
          <a:srcRect/>
          <a:stretch>
            <a:fillRect/>
          </a:stretch>
        </p:blipFill>
        <p:spPr bwMode="auto">
          <a:xfrm>
            <a:off x="7686675" y="2667000"/>
            <a:ext cx="1368000" cy="1368000"/>
          </a:xfrm>
          <a:prstGeom prst="rect">
            <a:avLst/>
          </a:prstGeom>
          <a:noFill/>
          <a:ln w="9525">
            <a:noFill/>
            <a:miter lim="800000"/>
            <a:headEnd/>
            <a:tailEnd/>
          </a:ln>
        </p:spPr>
      </p:pic>
      <p:sp>
        <p:nvSpPr>
          <p:cNvPr id="11" name="矩形 10"/>
          <p:cNvSpPr/>
          <p:nvPr/>
        </p:nvSpPr>
        <p:spPr>
          <a:xfrm>
            <a:off x="5629275" y="4209871"/>
            <a:ext cx="4303693" cy="1200329"/>
          </a:xfrm>
          <a:prstGeom prst="rect">
            <a:avLst/>
          </a:prstGeom>
        </p:spPr>
        <p:txBody>
          <a:bodyPr wrap="square">
            <a:spAutoFit/>
          </a:bodyPr>
          <a:lstStyle/>
          <a:p>
            <a:pPr>
              <a:lnSpc>
                <a:spcPct val="150000"/>
              </a:lnSpc>
            </a:pPr>
            <a:r>
              <a:rPr lang="zh-CN" altLang="en-US" sz="1600" dirty="0" smtClean="0">
                <a:solidFill>
                  <a:schemeClr val="bg1"/>
                </a:solidFill>
                <a:latin typeface="微软雅黑" panose="020B0503020204020204" charset="-122"/>
                <a:ea typeface="微软雅黑" panose="020B0503020204020204" charset="-122"/>
              </a:rPr>
              <a:t>“学术猫”微信公众平台专注于为学术研究者提供信息检索、讲座培训以及论文写作投稿与就业方面的知识与经验。</a:t>
            </a:r>
            <a:endParaRPr lang="zh-CN" altLang="en-US" sz="1600" dirty="0" smtClean="0">
              <a:solidFill>
                <a:schemeClr val="bg1"/>
              </a:solidFill>
              <a:latin typeface="微软雅黑" panose="020B0503020204020204" charset="-122"/>
              <a:ea typeface="微软雅黑" panose="020B0503020204020204" charset="-122"/>
            </a:endParaRPr>
          </a:p>
        </p:txBody>
      </p:sp>
      <p:pic>
        <p:nvPicPr>
          <p:cNvPr id="12" name="Picture 6"/>
          <p:cNvPicPr>
            <a:picLocks noChangeArrowheads="1"/>
          </p:cNvPicPr>
          <p:nvPr/>
        </p:nvPicPr>
        <p:blipFill>
          <a:blip r:embed="rId3" cstate="email"/>
          <a:srcRect/>
          <a:stretch>
            <a:fillRect/>
          </a:stretch>
        </p:blipFill>
        <p:spPr bwMode="auto">
          <a:xfrm>
            <a:off x="5934075" y="2706600"/>
            <a:ext cx="1332000" cy="1332000"/>
          </a:xfrm>
          <a:prstGeom prst="rect">
            <a:avLst/>
          </a:prstGeom>
          <a:noFill/>
          <a:ln w="9525">
            <a:noFill/>
            <a:miter lim="800000"/>
            <a:headEnd/>
            <a:tailEnd/>
          </a:ln>
        </p:spPr>
      </p:pic>
      <p:sp>
        <p:nvSpPr>
          <p:cNvPr id="13" name="TextBox 12"/>
          <p:cNvSpPr txBox="1"/>
          <p:nvPr/>
        </p:nvSpPr>
        <p:spPr>
          <a:xfrm>
            <a:off x="5887806" y="2205996"/>
            <a:ext cx="3060383" cy="369332"/>
          </a:xfrm>
          <a:prstGeom prst="rect">
            <a:avLst/>
          </a:prstGeom>
          <a:noFill/>
        </p:spPr>
        <p:txBody>
          <a:bodyPr wrap="square" rtlCol="0">
            <a:spAutoFit/>
          </a:bodyPr>
          <a:lstStyle/>
          <a:p>
            <a:r>
              <a:rPr lang="zh-CN" altLang="en-US" b="1" dirty="0" smtClean="0">
                <a:latin typeface="微软雅黑" panose="020B0503020204020204" charset="-122"/>
                <a:ea typeface="微软雅黑" panose="020B0503020204020204" charset="-122"/>
              </a:rPr>
              <a:t>学术猫</a:t>
            </a:r>
            <a:endParaRPr lang="zh-CN" altLang="en-US" b="1" dirty="0" smtClean="0">
              <a:latin typeface="微软雅黑" panose="020B0503020204020204" charset="-122"/>
              <a:ea typeface="微软雅黑" panose="020B0503020204020204" charset="-122"/>
            </a:endParaRPr>
          </a:p>
        </p:txBody>
      </p:sp>
      <p:pic>
        <p:nvPicPr>
          <p:cNvPr id="14" name="Picture 8" descr="D:\work\VI设计资料\iGroup产品设计\iGroup LOGO\iGroup Logo\iGroup Logo小图\igroup logo .png"/>
          <p:cNvPicPr>
            <a:picLocks noChangeArrowheads="1"/>
          </p:cNvPicPr>
          <p:nvPr/>
        </p:nvPicPr>
        <p:blipFill>
          <a:blip r:embed="rId4" cstate="email"/>
          <a:srcRect/>
          <a:stretch>
            <a:fillRect/>
          </a:stretch>
        </p:blipFill>
        <p:spPr bwMode="auto">
          <a:xfrm>
            <a:off x="1149384" y="2779788"/>
            <a:ext cx="1188000" cy="1188000"/>
          </a:xfrm>
          <a:prstGeom prst="rect">
            <a:avLst/>
          </a:prstGeom>
          <a:noFill/>
        </p:spPr>
      </p:pic>
      <p:sp>
        <p:nvSpPr>
          <p:cNvPr id="15" name="TextBox 14"/>
          <p:cNvSpPr txBox="1"/>
          <p:nvPr/>
        </p:nvSpPr>
        <p:spPr>
          <a:xfrm>
            <a:off x="655922" y="4274403"/>
            <a:ext cx="4516153" cy="787523"/>
          </a:xfrm>
          <a:prstGeom prst="rect">
            <a:avLst/>
          </a:prstGeom>
          <a:noFill/>
        </p:spPr>
        <p:txBody>
          <a:bodyPr wrap="square" rtlCol="0">
            <a:spAutoFit/>
          </a:bodyPr>
          <a:lstStyle/>
          <a:p>
            <a:pPr>
              <a:lnSpc>
                <a:spcPct val="150000"/>
              </a:lnSpc>
            </a:pPr>
            <a:r>
              <a:rPr lang="zh-CN" altLang="en-US" sz="1600" dirty="0" smtClean="0">
                <a:solidFill>
                  <a:schemeClr val="bg1"/>
                </a:solidFill>
                <a:latin typeface="微软雅黑" panose="020B0503020204020204" charset="-122"/>
                <a:ea typeface="微软雅黑" panose="020B0503020204020204" charset="-122"/>
              </a:rPr>
              <a:t>“</a:t>
            </a:r>
            <a:r>
              <a:rPr lang="en-US" altLang="zh-CN" sz="1600" dirty="0" smtClean="0">
                <a:solidFill>
                  <a:schemeClr val="bg1"/>
                </a:solidFill>
                <a:latin typeface="微软雅黑" panose="020B0503020204020204" charset="-122"/>
                <a:ea typeface="微软雅黑" panose="020B0503020204020204" charset="-122"/>
              </a:rPr>
              <a:t>iGroup</a:t>
            </a:r>
            <a:r>
              <a:rPr lang="zh-CN" altLang="en-US" sz="1600" dirty="0" smtClean="0">
                <a:solidFill>
                  <a:schemeClr val="bg1"/>
                </a:solidFill>
                <a:latin typeface="微软雅黑" panose="020B0503020204020204" charset="-122"/>
                <a:ea typeface="微软雅黑" panose="020B0503020204020204" charset="-122"/>
              </a:rPr>
              <a:t>信息服务”微信公众号是国内最受欢迎的学术图书馆员职业培训和互动交流平台之一。</a:t>
            </a:r>
            <a:endParaRPr lang="zh-CN" altLang="en-US" sz="1600"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p:nvPr/>
        </p:nvSpPr>
        <p:spPr>
          <a:xfrm>
            <a:off x="540068" y="182880"/>
            <a:ext cx="9721215" cy="670560"/>
          </a:xfrm>
          <a:prstGeom prst="rect">
            <a:avLst/>
          </a:prstGeom>
        </p:spPr>
        <p:txBody>
          <a:bodyPr vert="horz" lIns="0" tIns="0" rIns="0" bIns="0" rtlCol="0" anchor="t">
            <a:noAutofit/>
          </a:bodyPr>
          <a:lstStyle/>
          <a:p>
            <a:pPr lvl="0">
              <a:spcBef>
                <a:spcPct val="0"/>
              </a:spcBef>
            </a:pPr>
            <a:r>
              <a:rPr lang="zh-CN" altLang="en-US" b="1" dirty="0" smtClean="0">
                <a:solidFill>
                  <a:schemeClr val="bg1"/>
                </a:solidFill>
                <a:latin typeface="+mj-lt"/>
                <a:ea typeface="+mj-ea"/>
                <a:cs typeface="+mj-cs"/>
              </a:rPr>
              <a:t>数字图书馆跨学科研究领域：</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3" name="Chart 1"/>
          <p:cNvGraphicFramePr/>
          <p:nvPr/>
        </p:nvGraphicFramePr>
        <p:xfrm>
          <a:off x="270034" y="3429000"/>
          <a:ext cx="10261283" cy="279558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表格 3"/>
          <p:cNvGraphicFramePr>
            <a:graphicFrameLocks noGrp="1"/>
          </p:cNvGraphicFramePr>
          <p:nvPr/>
        </p:nvGraphicFramePr>
        <p:xfrm>
          <a:off x="270035" y="1066800"/>
          <a:ext cx="10261281" cy="2209800"/>
        </p:xfrm>
        <a:graphic>
          <a:graphicData uri="http://schemas.openxmlformats.org/drawingml/2006/table">
            <a:tbl>
              <a:tblPr/>
              <a:tblGrid>
                <a:gridCol w="1772427"/>
                <a:gridCol w="837875"/>
                <a:gridCol w="784165"/>
                <a:gridCol w="976078"/>
                <a:gridCol w="855107"/>
                <a:gridCol w="805102"/>
                <a:gridCol w="720090"/>
                <a:gridCol w="720090"/>
                <a:gridCol w="1080135"/>
                <a:gridCol w="1170146"/>
                <a:gridCol w="540066"/>
              </a:tblGrid>
              <a:tr h="511807">
                <a:tc>
                  <a:txBody>
                    <a:bodyPr/>
                    <a:lstStyle/>
                    <a:p>
                      <a:pPr algn="ctr" fontAlgn="ctr"/>
                      <a:r>
                        <a:rPr lang="zh-CN" altLang="en-US" sz="1050" b="1" i="0" u="none" strike="noStrike" dirty="0">
                          <a:solidFill>
                            <a:srgbClr val="FFFFFF"/>
                          </a:solidFill>
                          <a:latin typeface="宋体" panose="02010600030101010101" pitchFamily="2" charset="-122"/>
                        </a:rPr>
                        <a:t>跨学科研究领域</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a:solidFill>
                            <a:srgbClr val="FFFFFF"/>
                          </a:solidFill>
                          <a:latin typeface="宋体" panose="02010600030101010101" pitchFamily="2" charset="-122"/>
                        </a:rPr>
                        <a:t>机械工程</a:t>
                      </a:r>
                      <a:endParaRPr lang="zh-CN" altLang="en-US" sz="1050" b="1" i="0" u="none" strike="noStrike">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a:solidFill>
                            <a:srgbClr val="FFFFFF"/>
                          </a:solidFill>
                          <a:latin typeface="宋体" panose="02010600030101010101" pitchFamily="2" charset="-122"/>
                        </a:rPr>
                        <a:t>电气工程</a:t>
                      </a:r>
                      <a:endParaRPr lang="zh-CN" altLang="en-US" sz="1050" b="1" i="0" u="none" strike="noStrike">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航空航天</a:t>
                      </a:r>
                      <a:r>
                        <a:rPr lang="en-US" altLang="zh-CN" sz="1050" b="1" i="0" u="none" strike="noStrike" dirty="0" smtClean="0">
                          <a:solidFill>
                            <a:srgbClr val="FFFFFF"/>
                          </a:solidFill>
                          <a:latin typeface="Verdana" panose="020B0604030504040204"/>
                        </a:rPr>
                        <a:t>/</a:t>
                      </a:r>
                      <a:endParaRPr lang="en-US" altLang="zh-CN" sz="1050" b="1" i="0" u="none" strike="noStrike" dirty="0" smtClean="0">
                        <a:solidFill>
                          <a:srgbClr val="FFFFFF"/>
                        </a:solidFill>
                        <a:latin typeface="Verdana" panose="020B0604030504040204"/>
                      </a:endParaRPr>
                    </a:p>
                    <a:p>
                      <a:pPr algn="ctr" fontAlgn="ctr"/>
                      <a:r>
                        <a:rPr lang="zh-CN" altLang="en-US" sz="1050" b="1" i="0" u="none" strike="noStrike" dirty="0" smtClean="0">
                          <a:solidFill>
                            <a:srgbClr val="FFFFFF"/>
                          </a:solidFill>
                          <a:latin typeface="宋体" panose="02010600030101010101" pitchFamily="2" charset="-122"/>
                        </a:rPr>
                        <a:t>飞机</a:t>
                      </a:r>
                      <a:r>
                        <a:rPr lang="zh-CN" altLang="en-US" sz="1050" b="1" i="0" u="none" strike="noStrike" dirty="0">
                          <a:solidFill>
                            <a:srgbClr val="FFFFFF"/>
                          </a:solidFill>
                          <a:latin typeface="宋体" panose="02010600030101010101" pitchFamily="2" charset="-122"/>
                        </a:rPr>
                        <a:t>制造</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民用</a:t>
                      </a:r>
                      <a:r>
                        <a:rPr lang="en-US" altLang="zh-CN" sz="1050" b="1" i="0" u="none" strike="noStrike" dirty="0">
                          <a:solidFill>
                            <a:srgbClr val="FFFFFF"/>
                          </a:solidFill>
                          <a:latin typeface="Verdana" panose="020B0604030504040204"/>
                        </a:rPr>
                        <a:t>/</a:t>
                      </a:r>
                      <a:r>
                        <a:rPr lang="zh-CN" altLang="en-US" sz="1050" b="1" i="0" u="none" strike="noStrike" dirty="0">
                          <a:solidFill>
                            <a:srgbClr val="FFFFFF"/>
                          </a:solidFill>
                          <a:latin typeface="宋体" panose="02010600030101010101" pitchFamily="2" charset="-122"/>
                        </a:rPr>
                        <a:t>交通工程</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环境科学</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化学</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材料</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农学</a:t>
                      </a:r>
                      <a:r>
                        <a:rPr lang="en-US" altLang="zh-CN" sz="1050" b="1" i="0" u="none" strike="noStrike" dirty="0">
                          <a:solidFill>
                            <a:srgbClr val="FFFFFF"/>
                          </a:solidFill>
                          <a:latin typeface="Verdana" panose="020B0604030504040204"/>
                        </a:rPr>
                        <a:t>/</a:t>
                      </a:r>
                      <a:r>
                        <a:rPr lang="zh-CN" altLang="en-US" sz="1050" b="1" i="0" u="none" strike="noStrike" dirty="0">
                          <a:solidFill>
                            <a:srgbClr val="FFFFFF"/>
                          </a:solidFill>
                          <a:latin typeface="宋体" panose="02010600030101010101" pitchFamily="2" charset="-122"/>
                        </a:rPr>
                        <a:t>生物</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生物工程</a:t>
                      </a:r>
                      <a:r>
                        <a:rPr lang="en-US" altLang="zh-CN" sz="1050" b="1" i="0" u="none" strike="noStrike" dirty="0">
                          <a:solidFill>
                            <a:srgbClr val="FFFFFF"/>
                          </a:solidFill>
                          <a:latin typeface="Verdana" panose="020B0604030504040204"/>
                        </a:rPr>
                        <a:t>/ </a:t>
                      </a:r>
                      <a:endParaRPr lang="en-US" altLang="zh-CN" sz="1050" b="1" i="0" u="none" strike="noStrike" dirty="0" smtClean="0">
                        <a:solidFill>
                          <a:srgbClr val="FFFFFF"/>
                        </a:solidFill>
                        <a:latin typeface="Verdana" panose="020B0604030504040204"/>
                      </a:endParaRPr>
                    </a:p>
                    <a:p>
                      <a:pPr algn="ctr" fontAlgn="ctr"/>
                      <a:r>
                        <a:rPr lang="zh-CN" altLang="en-US" sz="1050" b="1" i="0" u="none" strike="noStrike" dirty="0" smtClean="0">
                          <a:solidFill>
                            <a:srgbClr val="FFFFFF"/>
                          </a:solidFill>
                          <a:latin typeface="宋体" panose="02010600030101010101" pitchFamily="2" charset="-122"/>
                        </a:rPr>
                        <a:t>生物力学</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zh-CN" altLang="en-US" sz="1050" b="1" i="0" u="none" strike="noStrike" dirty="0">
                          <a:solidFill>
                            <a:srgbClr val="FFFFFF"/>
                          </a:solidFill>
                          <a:latin typeface="宋体" panose="02010600030101010101" pitchFamily="2" charset="-122"/>
                        </a:rPr>
                        <a:t>医学</a:t>
                      </a:r>
                      <a:endParaRPr lang="zh-CN" altLang="en-US" sz="105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r>
              <a:tr h="511807">
                <a:tc>
                  <a:txBody>
                    <a:bodyPr/>
                    <a:lstStyle/>
                    <a:p>
                      <a:pPr algn="ctr" fontAlgn="ctr"/>
                      <a:r>
                        <a:rPr lang="fr-FR" sz="1000" b="1" i="0" u="none" strike="noStrike" dirty="0">
                          <a:solidFill>
                            <a:srgbClr val="FFFFFF"/>
                          </a:solidFill>
                          <a:latin typeface="Verdana" panose="020B0604030504040204"/>
                        </a:rPr>
                        <a:t>Interdisciplinary Interests</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MECHANICAL</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ELECTRICAL</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AERO-AVIATION</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CIVIL</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ENVIRON</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CHEMICAL</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MATERIALS</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AGRICULTURAL/BIO</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BIOENGINEER/BIOMECH</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fr-FR" sz="1000" b="1" i="0" u="none" strike="noStrike" dirty="0">
                          <a:solidFill>
                            <a:srgbClr val="FFFFFF"/>
                          </a:solidFill>
                          <a:latin typeface="Verdana" panose="020B0604030504040204"/>
                        </a:rPr>
                        <a:t>MEDICAL</a:t>
                      </a:r>
                      <a:endParaRPr lang="fr-FR" sz="1000" b="1" i="0" u="none" strike="noStrike" dirty="0">
                        <a:solidFill>
                          <a:srgbClr val="FFFFFF"/>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r>
              <a:tr h="403423">
                <a:tc>
                  <a:txBody>
                    <a:bodyPr/>
                    <a:lstStyle/>
                    <a:p>
                      <a:pPr algn="ctr" fontAlgn="ctr"/>
                      <a:r>
                        <a:rPr lang="zh-CN" altLang="en-US" sz="1000" b="1" i="0" u="none" strike="noStrike" dirty="0">
                          <a:solidFill>
                            <a:srgbClr val="000000"/>
                          </a:solidFill>
                          <a:latin typeface="宋体" panose="02010600030101010101" pitchFamily="2" charset="-122"/>
                        </a:rPr>
                        <a:t>文献种数：</a:t>
                      </a:r>
                      <a:endParaRPr lang="zh-CN" altLang="en-US" sz="1000" b="1" i="0" u="none" strike="noStrike" dirty="0">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3349</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1333</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1958</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1503</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1776</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2052</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1270</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1231</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800</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Verdana" panose="020B0604030504040204"/>
                        </a:rPr>
                        <a:t>475</a:t>
                      </a:r>
                      <a:endParaRPr lang="en-US" altLang="zh-CN" sz="1000" b="0"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2763">
                <a:tc>
                  <a:txBody>
                    <a:bodyPr/>
                    <a:lstStyle/>
                    <a:p>
                      <a:pPr algn="ctr" fontAlgn="ctr">
                        <a:lnSpc>
                          <a:spcPct val="120000"/>
                        </a:lnSpc>
                      </a:pPr>
                      <a:r>
                        <a:rPr lang="en-US" altLang="zh-CN" sz="1000" b="1" i="0" u="none" strike="noStrike" dirty="0">
                          <a:solidFill>
                            <a:srgbClr val="000000"/>
                          </a:solidFill>
                          <a:latin typeface="Verdana" panose="020B0604030504040204"/>
                        </a:rPr>
                        <a:t>2015</a:t>
                      </a:r>
                      <a:r>
                        <a:rPr lang="zh-CN" altLang="en-US" sz="1000" b="1" i="0" u="none" strike="noStrike" dirty="0">
                          <a:solidFill>
                            <a:srgbClr val="000000"/>
                          </a:solidFill>
                          <a:latin typeface="宋体" panose="02010600030101010101" pitchFamily="2" charset="-122"/>
                        </a:rPr>
                        <a:t>年</a:t>
                      </a:r>
                      <a:r>
                        <a:rPr lang="en-US" altLang="zh-CN" sz="1000" b="1" i="0" u="none" strike="noStrike" dirty="0">
                          <a:solidFill>
                            <a:srgbClr val="000000"/>
                          </a:solidFill>
                          <a:latin typeface="Verdana" panose="020B0604030504040204"/>
                        </a:rPr>
                        <a:t>-2016</a:t>
                      </a:r>
                      <a:r>
                        <a:rPr lang="zh-CN" altLang="en-US" sz="1000" b="1" i="0" u="none" strike="noStrike" dirty="0">
                          <a:solidFill>
                            <a:srgbClr val="000000"/>
                          </a:solidFill>
                          <a:latin typeface="宋体" panose="02010600030101010101" pitchFamily="2" charset="-122"/>
                        </a:rPr>
                        <a:t>年</a:t>
                      </a:r>
                      <a:r>
                        <a:rPr lang="en-US" altLang="zh-CN" sz="1000" b="1" i="0" u="none" strike="noStrike" dirty="0">
                          <a:solidFill>
                            <a:srgbClr val="000000"/>
                          </a:solidFill>
                          <a:latin typeface="Verdana" panose="020B0604030504040204"/>
                        </a:rPr>
                        <a:t>5</a:t>
                      </a:r>
                      <a:r>
                        <a:rPr lang="zh-CN" altLang="en-US" sz="1000" b="1" i="0" u="none" strike="noStrike" dirty="0">
                          <a:solidFill>
                            <a:srgbClr val="000000"/>
                          </a:solidFill>
                          <a:latin typeface="宋体" panose="02010600030101010101" pitchFamily="2" charset="-122"/>
                        </a:rPr>
                        <a:t>月</a:t>
                      </a:r>
                      <a:r>
                        <a:rPr lang="zh-CN" altLang="en-US" sz="1000" b="1" i="0" u="none" strike="noStrike" dirty="0">
                          <a:solidFill>
                            <a:srgbClr val="000000"/>
                          </a:solidFill>
                          <a:latin typeface="Verdana" panose="020B0604030504040204"/>
                        </a:rPr>
                        <a:t> </a:t>
                      </a:r>
                      <a:r>
                        <a:rPr lang="en-US" altLang="zh-CN" sz="1000" b="1" i="0" u="none" strike="noStrike" dirty="0">
                          <a:solidFill>
                            <a:srgbClr val="000000"/>
                          </a:solidFill>
                          <a:latin typeface="Verdana" panose="020B0604030504040204"/>
                        </a:rPr>
                        <a:t>SAE </a:t>
                      </a:r>
                      <a:r>
                        <a:rPr lang="zh-CN" altLang="en-US" sz="1000" b="1" i="0" u="none" strike="noStrike" dirty="0">
                          <a:solidFill>
                            <a:srgbClr val="000000"/>
                          </a:solidFill>
                          <a:latin typeface="宋体" panose="02010600030101010101" pitchFamily="2" charset="-122"/>
                        </a:rPr>
                        <a:t>新增出版物内容</a:t>
                      </a:r>
                      <a:r>
                        <a:rPr lang="zh-CN" altLang="en-US" sz="1000" b="1" i="0" u="none" strike="noStrike" dirty="0" smtClean="0">
                          <a:solidFill>
                            <a:srgbClr val="000000"/>
                          </a:solidFill>
                          <a:latin typeface="宋体" panose="02010600030101010101" pitchFamily="2" charset="-122"/>
                        </a:rPr>
                        <a:t>，</a:t>
                      </a:r>
                      <a:endParaRPr lang="en-US" altLang="zh-CN" sz="1000" b="1" i="0" u="none" strike="noStrike" dirty="0" smtClean="0">
                        <a:solidFill>
                          <a:srgbClr val="000000"/>
                        </a:solidFill>
                        <a:latin typeface="宋体" panose="02010600030101010101" pitchFamily="2" charset="-122"/>
                      </a:endParaRPr>
                    </a:p>
                    <a:p>
                      <a:pPr algn="ctr" fontAlgn="ctr">
                        <a:lnSpc>
                          <a:spcPct val="120000"/>
                        </a:lnSpc>
                      </a:pPr>
                      <a:r>
                        <a:rPr lang="zh-CN" altLang="en-US" sz="1000" b="1" i="0" u="none" strike="noStrike" dirty="0" smtClean="0">
                          <a:solidFill>
                            <a:srgbClr val="000000"/>
                          </a:solidFill>
                          <a:latin typeface="宋体" panose="02010600030101010101" pitchFamily="2" charset="-122"/>
                        </a:rPr>
                        <a:t>各</a:t>
                      </a:r>
                      <a:r>
                        <a:rPr lang="zh-CN" altLang="en-US" sz="1000" b="1" i="0" u="none" strike="noStrike" dirty="0">
                          <a:solidFill>
                            <a:srgbClr val="000000"/>
                          </a:solidFill>
                          <a:latin typeface="宋体" panose="02010600030101010101" pitchFamily="2" charset="-122"/>
                        </a:rPr>
                        <a:t>跨学科研究领域占比</a:t>
                      </a:r>
                      <a:endParaRPr lang="zh-CN" altLang="en-US" sz="1000" b="1" i="0" u="none" strike="noStrike" dirty="0">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dirty="0">
                          <a:solidFill>
                            <a:srgbClr val="000000"/>
                          </a:solidFill>
                          <a:latin typeface="Verdana" panose="020B0604030504040204"/>
                        </a:rPr>
                        <a:t>48%</a:t>
                      </a:r>
                      <a:endParaRPr lang="en-US" altLang="zh-CN" sz="1000" b="1" i="0" u="none" strike="noStrike" dirty="0">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dirty="0">
                          <a:solidFill>
                            <a:srgbClr val="000000"/>
                          </a:solidFill>
                          <a:latin typeface="Verdana" panose="020B0604030504040204"/>
                        </a:rPr>
                        <a:t>19%</a:t>
                      </a:r>
                      <a:endParaRPr lang="en-US" altLang="zh-CN" sz="1000" b="1" i="0" u="none" strike="noStrike" dirty="0">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28%</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22%</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26%</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30%</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18%</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18%</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a:solidFill>
                            <a:srgbClr val="000000"/>
                          </a:solidFill>
                          <a:latin typeface="Verdana" panose="020B0604030504040204"/>
                        </a:rPr>
                        <a:t>12%</a:t>
                      </a:r>
                      <a:endParaRPr lang="en-US" altLang="zh-CN" sz="1000" b="1" i="0" u="none" strike="noStrike">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c>
                  <a:txBody>
                    <a:bodyPr/>
                    <a:lstStyle/>
                    <a:p>
                      <a:pPr algn="ctr" fontAlgn="ctr"/>
                      <a:r>
                        <a:rPr lang="en-US" altLang="zh-CN" sz="1000" b="1" i="0" u="none" strike="noStrike" dirty="0">
                          <a:solidFill>
                            <a:srgbClr val="000000"/>
                          </a:solidFill>
                          <a:latin typeface="Verdana" panose="020B0604030504040204"/>
                        </a:rPr>
                        <a:t>7%</a:t>
                      </a:r>
                      <a:endParaRPr lang="en-US" altLang="zh-CN" sz="1000" b="1" i="0" u="none" strike="noStrike" dirty="0">
                        <a:solidFill>
                          <a:srgbClr val="000000"/>
                        </a:solidFill>
                        <a:latin typeface="Verdana" panose="020B0604030504040204"/>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6"/>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540068" y="1128795"/>
          <a:ext cx="9811226" cy="5016427"/>
        </p:xfrm>
        <a:graphic>
          <a:graphicData uri="http://schemas.openxmlformats.org/drawingml/2006/table">
            <a:tbl>
              <a:tblPr>
                <a:tableStyleId>{5C22544A-7EE6-4342-B048-85BDC9FD1C3A}</a:tableStyleId>
              </a:tblPr>
              <a:tblGrid>
                <a:gridCol w="2250281"/>
                <a:gridCol w="7560945"/>
              </a:tblGrid>
              <a:tr h="404822">
                <a:tc>
                  <a:txBody>
                    <a:bodyPr/>
                    <a:lstStyle/>
                    <a:p>
                      <a:pPr algn="l" fontAlgn="ctr"/>
                      <a:r>
                        <a:rPr lang="zh-CN" altLang="en-US" sz="1600" b="1" u="none" strike="noStrike" dirty="0"/>
                        <a:t>机械工程</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algn="l" fontAlgn="ctr">
                        <a:lnSpc>
                          <a:spcPts val="2000"/>
                        </a:lnSpc>
                      </a:pPr>
                      <a:r>
                        <a:rPr lang="zh-CN" altLang="en-US" sz="1400" u="none" strike="noStrike" dirty="0" smtClean="0"/>
                        <a:t> 发动机</a:t>
                      </a:r>
                      <a:r>
                        <a:rPr lang="zh-CN" altLang="en-US" sz="1400" u="none" strike="noStrike" dirty="0"/>
                        <a:t>、排放、柴油、空气动力学、航空动力、刹车系统、悬架、传动系统、机电一体化、保险装置、车辆动力学</a:t>
                      </a:r>
                      <a:endParaRPr lang="zh-CN" altLang="en-US" sz="1400" b="0" i="0" u="none" strike="noStrike" dirty="0">
                        <a:solidFill>
                          <a:srgbClr val="000000"/>
                        </a:solidFill>
                        <a:latin typeface="宋体" panose="02010600030101010101" pitchFamily="2" charset="-122"/>
                      </a:endParaRPr>
                    </a:p>
                  </a:txBody>
                  <a:tcPr marL="0" marR="0" marT="0" marB="0" anchor="ctr"/>
                </a:tc>
              </a:tr>
              <a:tr h="404822">
                <a:tc>
                  <a:txBody>
                    <a:bodyPr/>
                    <a:lstStyle/>
                    <a:p>
                      <a:pPr algn="l" fontAlgn="ctr"/>
                      <a:r>
                        <a:rPr lang="zh-CN" altLang="en-US" sz="1600" b="1" u="none" strike="noStrike" dirty="0"/>
                        <a:t>电气工程</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控制系统</a:t>
                      </a:r>
                      <a:r>
                        <a:rPr lang="zh-CN" altLang="en-US" sz="1400" u="none" strike="noStrike" kern="1200" dirty="0"/>
                        <a:t>、远程信息处理、传感器、数据采集、混合动力、机电一体化、线控技术、转向线控技术、制动线控技术</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航空航天</a:t>
                      </a:r>
                      <a:r>
                        <a:rPr lang="en-US" altLang="zh-CN" sz="1600" b="1" u="none" strike="noStrike" dirty="0" smtClean="0"/>
                        <a:t>/</a:t>
                      </a:r>
                      <a:r>
                        <a:rPr lang="zh-CN" altLang="en-US" sz="1600" b="1" u="none" strike="noStrike" dirty="0" smtClean="0"/>
                        <a:t>飞机</a:t>
                      </a:r>
                      <a:r>
                        <a:rPr lang="zh-CN" altLang="en-US" sz="1600" b="1" u="none" strike="noStrike" dirty="0"/>
                        <a:t>制造：</a:t>
                      </a:r>
                      <a:endParaRPr lang="zh-CN" altLang="en-US"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飞机</a:t>
                      </a:r>
                      <a:r>
                        <a:rPr lang="zh-CN" altLang="en-US" sz="1400" u="none" strike="noStrike" kern="1200" dirty="0"/>
                        <a:t>、空气动力学、飞行控制、直升机、旋翼飞机、宇宙飞船、保险装置、材料、除冰、驾驶员座舱模拟、航天任务、飞行模拟</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民用</a:t>
                      </a:r>
                      <a:r>
                        <a:rPr lang="en-US" altLang="zh-CN" sz="1600" b="1" u="none" strike="noStrike" dirty="0" smtClean="0"/>
                        <a:t>/</a:t>
                      </a:r>
                      <a:r>
                        <a:rPr lang="zh-CN" altLang="en-US" sz="1600" b="1" u="none" strike="noStrike" dirty="0" smtClean="0"/>
                        <a:t>交通</a:t>
                      </a:r>
                      <a:r>
                        <a:rPr lang="zh-CN" altLang="en-US" sz="1600" b="1" u="none" strike="noStrike" dirty="0"/>
                        <a:t>工程：</a:t>
                      </a:r>
                      <a:endParaRPr lang="zh-CN" altLang="en-US" sz="1600" b="1" i="0" u="none" strike="noStrike" dirty="0">
                        <a:solidFill>
                          <a:schemeClr val="tx1"/>
                        </a:solidFill>
                        <a:latin typeface="宋体" panose="02010600030101010101" pitchFamily="2" charset="-122"/>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智能</a:t>
                      </a:r>
                      <a:r>
                        <a:rPr lang="zh-CN" altLang="en-US" sz="1400" u="none" strike="noStrike" kern="1200" dirty="0"/>
                        <a:t>交通系统、车辆动力学、快速</a:t>
                      </a:r>
                      <a:r>
                        <a:rPr lang="en-US" altLang="zh-CN" sz="1400" u="none" strike="noStrike" kern="1200" dirty="0"/>
                        <a:t>/</a:t>
                      </a:r>
                      <a:r>
                        <a:rPr lang="zh-CN" altLang="en-US" sz="1400" u="none" strike="noStrike" kern="1200" dirty="0"/>
                        <a:t>公共交通、噪音和振动、防滑、碰撞测试、转向系统、运输系统、安全设备</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环境科学</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排放</a:t>
                      </a:r>
                      <a:r>
                        <a:rPr lang="zh-CN" altLang="en-US" sz="1400" u="none" strike="noStrike" kern="1200" dirty="0"/>
                        <a:t>、燃料、可替代燃料、燃料电池、生物柴油、排气系统、混合动力汽车、润滑油、生态系统、悬浮粒子</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化学</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燃料</a:t>
                      </a:r>
                      <a:r>
                        <a:rPr lang="zh-CN" altLang="en-US" sz="1400" u="none" strike="noStrike" kern="1200" dirty="0"/>
                        <a:t>、润滑油、摩擦学、添加剂、燃料电池、密封剂、涂料、粘合剂、材料、硫杀菌剂、表面膜</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材料</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聚合物</a:t>
                      </a:r>
                      <a:r>
                        <a:rPr lang="zh-CN" altLang="en-US" sz="1400" u="none" strike="noStrike" kern="1200" dirty="0"/>
                        <a:t>、陶瓷、塑料、合金、复合材料、铝、钢铁、热塑性塑料、玻璃、钛、燃料电池、粘合剂、涂料</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农学</a:t>
                      </a:r>
                      <a:r>
                        <a:rPr lang="en-US" altLang="zh-CN" sz="1600" b="1" u="none" strike="noStrike" dirty="0"/>
                        <a:t>/</a:t>
                      </a:r>
                      <a:r>
                        <a:rPr lang="zh-CN" altLang="en-US" sz="1600" b="1" u="none" strike="noStrike" dirty="0"/>
                        <a:t>生物</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农业</a:t>
                      </a:r>
                      <a:r>
                        <a:rPr lang="zh-CN" altLang="en-US" sz="1400" u="none" strike="noStrike" kern="1200" dirty="0"/>
                        <a:t>设备、越野车辆、柴油、生物柴油、排放、液压系统、拖拉机设计、生物再生、生态系统、悬浮粒子</a:t>
                      </a:r>
                      <a:endParaRPr lang="zh-CN" altLang="en-US" sz="1400" u="none" strike="noStrike" kern="1200" dirty="0">
                        <a:solidFill>
                          <a:schemeClr val="lt1"/>
                        </a:solidFill>
                        <a:latin typeface="+mn-lt"/>
                        <a:ea typeface="+mn-ea"/>
                        <a:cs typeface="+mn-cs"/>
                      </a:endParaRPr>
                    </a:p>
                  </a:txBody>
                  <a:tcPr marL="0" marR="0" marT="0" marB="0" anchor="ctr"/>
                </a:tc>
              </a:tr>
              <a:tr h="404822">
                <a:tc>
                  <a:txBody>
                    <a:bodyPr/>
                    <a:lstStyle/>
                    <a:p>
                      <a:pPr algn="l" fontAlgn="ctr"/>
                      <a:r>
                        <a:rPr lang="zh-CN" altLang="en-US" sz="1600" b="1" u="none" strike="noStrike" dirty="0"/>
                        <a:t>生物工程</a:t>
                      </a:r>
                      <a:r>
                        <a:rPr lang="en-US" altLang="zh-CN" sz="1600" b="1" u="none" strike="noStrike" dirty="0"/>
                        <a:t>/ </a:t>
                      </a:r>
                      <a:r>
                        <a:rPr lang="zh-CN" altLang="en-US" sz="1600" b="1" u="none" strike="noStrike" dirty="0" smtClean="0"/>
                        <a:t>生物力学</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人</a:t>
                      </a:r>
                      <a:r>
                        <a:rPr lang="zh-CN" altLang="en-US" sz="1400" u="none" strike="noStrike" kern="1200" dirty="0"/>
                        <a:t>因工程、远程信息处理、乘员保护、安全与约束系统人体测量学、人体工程学、人体模型、动力学、操作员控制 </a:t>
                      </a:r>
                      <a:endParaRPr lang="zh-CN" altLang="en-US" sz="1400" u="none" strike="noStrike" kern="1200" dirty="0">
                        <a:solidFill>
                          <a:schemeClr val="lt1"/>
                        </a:solidFill>
                        <a:latin typeface="+mn-lt"/>
                        <a:ea typeface="+mn-ea"/>
                        <a:cs typeface="+mn-cs"/>
                      </a:endParaRPr>
                    </a:p>
                  </a:txBody>
                  <a:tcPr marL="0" marR="0" marT="0" marB="0" anchor="ctr"/>
                </a:tc>
              </a:tr>
              <a:tr h="547605">
                <a:tc>
                  <a:txBody>
                    <a:bodyPr/>
                    <a:lstStyle/>
                    <a:p>
                      <a:pPr algn="l" fontAlgn="ctr"/>
                      <a:r>
                        <a:rPr lang="zh-CN" altLang="en-US" sz="1600" b="1" u="none" strike="noStrike" dirty="0"/>
                        <a:t>医学</a:t>
                      </a:r>
                      <a:r>
                        <a:rPr lang="en-US" altLang="zh-CN" sz="1600" b="1" u="none" strike="noStrike" dirty="0"/>
                        <a:t>:</a:t>
                      </a:r>
                      <a:endParaRPr lang="en-US" altLang="zh-CN" sz="1600" b="1" i="0" u="none" strike="noStrike" dirty="0">
                        <a:solidFill>
                          <a:schemeClr val="tx1"/>
                        </a:solidFill>
                        <a:latin typeface="Arial" panose="020B0604020202020204"/>
                      </a:endParaRPr>
                    </a:p>
                  </a:txBody>
                  <a:tcPr marL="0" marR="0" marT="0" marB="0" anchor="ctr"/>
                </a:tc>
                <a:tc>
                  <a:txBody>
                    <a:bodyPr/>
                    <a:lstStyle/>
                    <a:p>
                      <a:pPr marL="0" algn="l" defTabSz="914400" rtl="0" eaLnBrk="1" fontAlgn="ctr" latinLnBrk="0" hangingPunct="1">
                        <a:lnSpc>
                          <a:spcPts val="2000"/>
                        </a:lnSpc>
                      </a:pPr>
                      <a:r>
                        <a:rPr lang="zh-CN" altLang="en-US" sz="1400" u="none" strike="noStrike" kern="1200" dirty="0" smtClean="0"/>
                        <a:t>乘客</a:t>
                      </a:r>
                      <a:r>
                        <a:rPr lang="zh-CN" altLang="en-US" sz="1400" u="none" strike="noStrike" kern="1200" dirty="0"/>
                        <a:t>安全、车辆事故、损伤预防、约束系统、安全气囊、碰撞、颅脑损伤、颈椎过度屈伸损伤、冲击耐力、事故重建、事故研究、医疗设备（设计和测试）</a:t>
                      </a:r>
                      <a:endParaRPr lang="zh-CN" altLang="en-US" sz="1400" u="none" strike="noStrike" kern="1200" dirty="0">
                        <a:solidFill>
                          <a:schemeClr val="lt1"/>
                        </a:solidFill>
                        <a:latin typeface="+mn-lt"/>
                        <a:ea typeface="+mn-ea"/>
                        <a:cs typeface="+mn-cs"/>
                      </a:endParaRPr>
                    </a:p>
                  </a:txBody>
                  <a:tcPr marL="0" marR="0" marT="0" marB="0" anchor="ctr"/>
                </a:tc>
              </a:tr>
            </a:tbl>
          </a:graphicData>
        </a:graphic>
      </p:graphicFrame>
      <p:sp>
        <p:nvSpPr>
          <p:cNvPr id="7" name="Title 4"/>
          <p:cNvSpPr txBox="1"/>
          <p:nvPr/>
        </p:nvSpPr>
        <p:spPr>
          <a:xfrm>
            <a:off x="540068" y="182880"/>
            <a:ext cx="9721215" cy="670560"/>
          </a:xfrm>
          <a:prstGeom prst="rect">
            <a:avLst/>
          </a:prstGeom>
        </p:spPr>
        <p:txBody>
          <a:bodyPr vert="horz" lIns="0" tIns="0" rIns="0" bIns="0" rtlCol="0" anchor="t">
            <a:noAutofit/>
          </a:bodyPr>
          <a:lstStyle/>
          <a:p>
            <a:pPr lvl="0">
              <a:spcBef>
                <a:spcPct val="0"/>
              </a:spcBef>
            </a:pPr>
            <a:r>
              <a:rPr lang="zh-CN" altLang="en-US" b="1" dirty="0" smtClean="0">
                <a:solidFill>
                  <a:schemeClr val="bg1"/>
                </a:solidFill>
                <a:latin typeface="+mj-lt"/>
                <a:ea typeface="+mj-ea"/>
                <a:cs typeface="+mj-cs"/>
              </a:rPr>
              <a:t>数字图书馆跨学科研究领域：</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16" name="Rectangle 12"/>
          <p:cNvSpPr/>
          <p:nvPr/>
        </p:nvSpPr>
        <p:spPr>
          <a:xfrm>
            <a:off x="2160270" y="4267200"/>
            <a:ext cx="8079750" cy="646331"/>
          </a:xfrm>
          <a:prstGeom prst="rect">
            <a:avLst/>
          </a:prstGeom>
        </p:spPr>
        <p:txBody>
          <a:bodyPr wrap="square">
            <a:spAutoFit/>
          </a:bodyPr>
          <a:lstStyle/>
          <a:p>
            <a:pPr lvl="0">
              <a:spcAft>
                <a:spcPts val="2000"/>
              </a:spcAft>
            </a:pPr>
            <a:r>
              <a:rPr lang="zh-CN" altLang="en-US" b="1" dirty="0" smtClean="0"/>
              <a:t>电子书：</a:t>
            </a:r>
            <a:r>
              <a:rPr lang="zh-CN" altLang="en-US" dirty="0" smtClean="0"/>
              <a:t>由各个领域的行业专家编写，</a:t>
            </a:r>
            <a:r>
              <a:rPr lang="zh-CN" altLang="zh-CN" dirty="0" smtClean="0"/>
              <a:t>收录</a:t>
            </a:r>
            <a:r>
              <a:rPr lang="zh-CN" altLang="en-US" dirty="0" smtClean="0"/>
              <a:t>了</a:t>
            </a:r>
            <a:r>
              <a:rPr lang="en-US" altLang="zh-CN" dirty="0" smtClean="0"/>
              <a:t>SAE </a:t>
            </a:r>
            <a:r>
              <a:rPr lang="zh-CN" altLang="zh-CN" dirty="0" smtClean="0"/>
              <a:t>出版的书籍</a:t>
            </a:r>
            <a:r>
              <a:rPr lang="zh-CN" altLang="en-US" b="1" u="sng" dirty="0" smtClean="0"/>
              <a:t>超过</a:t>
            </a:r>
            <a:r>
              <a:rPr lang="en-US" altLang="zh-CN" b="1" u="sng" dirty="0" smtClean="0"/>
              <a:t>200 </a:t>
            </a:r>
            <a:r>
              <a:rPr lang="zh-CN" altLang="zh-CN" b="1" u="sng" dirty="0" smtClean="0"/>
              <a:t>种</a:t>
            </a:r>
            <a:r>
              <a:rPr lang="zh-CN" altLang="zh-CN" dirty="0" smtClean="0"/>
              <a:t>，</a:t>
            </a:r>
            <a:r>
              <a:rPr lang="zh-CN" altLang="en-US" dirty="0" smtClean="0"/>
              <a:t>且</a:t>
            </a:r>
            <a:r>
              <a:rPr lang="zh-CN" altLang="zh-CN" dirty="0" smtClean="0"/>
              <a:t>不断增加。</a:t>
            </a:r>
            <a:endParaRPr lang="en-US" dirty="0"/>
          </a:p>
        </p:txBody>
      </p:sp>
      <p:sp>
        <p:nvSpPr>
          <p:cNvPr id="17" name="Rectangle 13"/>
          <p:cNvSpPr/>
          <p:nvPr/>
        </p:nvSpPr>
        <p:spPr>
          <a:xfrm>
            <a:off x="2160270" y="3200400"/>
            <a:ext cx="8191024" cy="646331"/>
          </a:xfrm>
          <a:prstGeom prst="rect">
            <a:avLst/>
          </a:prstGeom>
        </p:spPr>
        <p:txBody>
          <a:bodyPr wrap="square">
            <a:spAutoFit/>
          </a:bodyPr>
          <a:lstStyle/>
          <a:p>
            <a:pPr lvl="0">
              <a:spcAft>
                <a:spcPts val="2000"/>
              </a:spcAft>
            </a:pPr>
            <a:r>
              <a:rPr lang="zh-CN" altLang="en-US" b="1" dirty="0" smtClean="0"/>
              <a:t>标准：</a:t>
            </a:r>
            <a:r>
              <a:rPr lang="zh-CN" altLang="zh-CN" dirty="0" smtClean="0"/>
              <a:t>收录</a:t>
            </a:r>
            <a:r>
              <a:rPr lang="zh-CN" altLang="en-US" b="1" u="sng" dirty="0" smtClean="0"/>
              <a:t>超过</a:t>
            </a:r>
            <a:r>
              <a:rPr lang="en-US" altLang="zh-CN" b="1" u="sng" dirty="0" smtClean="0"/>
              <a:t>3.8</a:t>
            </a:r>
            <a:r>
              <a:rPr lang="zh-CN" altLang="zh-CN" b="1" u="sng" dirty="0" smtClean="0"/>
              <a:t>万份</a:t>
            </a:r>
            <a:r>
              <a:rPr lang="zh-CN" altLang="zh-CN" dirty="0" smtClean="0"/>
              <a:t>标准文献，含历史标准。</a:t>
            </a:r>
            <a:r>
              <a:rPr lang="zh-CN" altLang="en-US" dirty="0" smtClean="0"/>
              <a:t>其中包括：</a:t>
            </a:r>
            <a:r>
              <a:rPr lang="zh-CN" altLang="zh-CN" dirty="0" smtClean="0"/>
              <a:t>航空航天标准</a:t>
            </a:r>
            <a:r>
              <a:rPr lang="en-US" altLang="zh-CN" dirty="0" smtClean="0"/>
              <a:t>(AS)</a:t>
            </a:r>
            <a:r>
              <a:rPr lang="zh-CN" altLang="en-US" dirty="0" smtClean="0"/>
              <a:t>、</a:t>
            </a:r>
            <a:r>
              <a:rPr lang="zh-CN" altLang="zh-CN" dirty="0" smtClean="0"/>
              <a:t>航天材料规范</a:t>
            </a:r>
            <a:r>
              <a:rPr lang="en-US" altLang="zh-CN" dirty="0" smtClean="0"/>
              <a:t>(AMS)</a:t>
            </a:r>
            <a:r>
              <a:rPr lang="zh-CN" altLang="en-US" dirty="0" smtClean="0"/>
              <a:t>，以及</a:t>
            </a:r>
            <a:r>
              <a:rPr lang="zh-CN" altLang="zh-CN" dirty="0" smtClean="0"/>
              <a:t>地面车辆标准</a:t>
            </a:r>
            <a:r>
              <a:rPr lang="en-US" altLang="zh-CN" dirty="0" smtClean="0"/>
              <a:t>(J-Reports)</a:t>
            </a:r>
            <a:r>
              <a:rPr lang="zh-CN" altLang="en-US" dirty="0" smtClean="0"/>
              <a:t>。</a:t>
            </a:r>
            <a:endParaRPr lang="en-US" dirty="0" smtClean="0"/>
          </a:p>
        </p:txBody>
      </p:sp>
      <p:sp>
        <p:nvSpPr>
          <p:cNvPr id="18" name="Rectangle 14"/>
          <p:cNvSpPr/>
          <p:nvPr/>
        </p:nvSpPr>
        <p:spPr>
          <a:xfrm>
            <a:off x="2160270" y="5334000"/>
            <a:ext cx="8079750" cy="646331"/>
          </a:xfrm>
          <a:prstGeom prst="rect">
            <a:avLst/>
          </a:prstGeom>
        </p:spPr>
        <p:txBody>
          <a:bodyPr wrap="square">
            <a:spAutoFit/>
          </a:bodyPr>
          <a:lstStyle/>
          <a:p>
            <a:pPr lvl="0">
              <a:spcAft>
                <a:spcPts val="2000"/>
              </a:spcAft>
            </a:pPr>
            <a:r>
              <a:rPr lang="zh-CN" altLang="en-US" b="1" dirty="0" smtClean="0"/>
              <a:t>杂志：</a:t>
            </a:r>
            <a:r>
              <a:rPr lang="zh-CN" altLang="en-US" dirty="0" smtClean="0"/>
              <a:t>专业行业最新信息，涉及汽车、商用车辆、航空航天、动力工程、非公路工程、国防等专业领域。</a:t>
            </a:r>
            <a:endParaRPr lang="en-US" dirty="0"/>
          </a:p>
        </p:txBody>
      </p:sp>
      <p:pic>
        <p:nvPicPr>
          <p:cNvPr id="20" name="Picture 4" descr="http://www.saedigitallibrary.org/theme/SAE/assets/images/report.pn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1003076" y="3014928"/>
            <a:ext cx="671334" cy="8051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saedigitallibrary.org/theme/SAE/assets/images/ebook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3076" y="4157928"/>
            <a:ext cx="671334" cy="8051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saedigitallibrary.org/theme/SAE/assets/images/magazine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1075" y="5334000"/>
            <a:ext cx="832102" cy="72892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24" name="Text Placeholder 2"/>
          <p:cNvSpPr txBox="1"/>
          <p:nvPr/>
        </p:nvSpPr>
        <p:spPr>
          <a:xfrm>
            <a:off x="2142792" y="1752600"/>
            <a:ext cx="8079750" cy="1298808"/>
          </a:xfrm>
          <a:prstGeom prst="rect">
            <a:avLst/>
          </a:prstGeom>
        </p:spPr>
        <p:txBody>
          <a:bodyPr/>
          <a:lstStyle/>
          <a:p>
            <a:pPr algn="just">
              <a:spcAft>
                <a:spcPts val="2000"/>
              </a:spcAft>
            </a:pPr>
            <a:r>
              <a:rPr kumimoji="0" lang="zh-CN" altLang="en-US" sz="1800" b="1" i="0" u="none" strike="noStrike" kern="1200" cap="none" spc="0" normalizeH="0" baseline="0" noProof="0" dirty="0" smtClean="0">
                <a:ln>
                  <a:noFill/>
                </a:ln>
                <a:effectLst/>
                <a:uLnTx/>
                <a:uFillTx/>
                <a:latin typeface="+mj-lt"/>
                <a:ea typeface="+mn-ea"/>
                <a:cs typeface="+mn-cs"/>
              </a:rPr>
              <a:t>技术报告</a:t>
            </a:r>
            <a:r>
              <a:rPr lang="zh-CN" altLang="en-US" b="1" dirty="0" smtClean="0">
                <a:latin typeface="+mj-lt"/>
              </a:rPr>
              <a:t>：</a:t>
            </a:r>
            <a:r>
              <a:rPr lang="zh-CN" altLang="en-US" dirty="0" smtClean="0"/>
              <a:t>由专家撰写并同行评审，涉及汽车、航空航天和商用车领域。</a:t>
            </a:r>
            <a:r>
              <a:rPr lang="en-US" altLang="zh-CN" dirty="0" smtClean="0"/>
              <a:t>SAE </a:t>
            </a:r>
            <a:r>
              <a:rPr lang="zh-CN" altLang="en-US" dirty="0" smtClean="0"/>
              <a:t>数字图书馆收录了</a:t>
            </a:r>
            <a:r>
              <a:rPr lang="en-US" altLang="zh-CN" dirty="0" smtClean="0"/>
              <a:t>1906 </a:t>
            </a:r>
            <a:r>
              <a:rPr lang="zh-CN" altLang="en-US" dirty="0" smtClean="0"/>
              <a:t>年以来的技术报告（</a:t>
            </a:r>
            <a:r>
              <a:rPr lang="en-US" altLang="zh-CN" dirty="0" smtClean="0"/>
              <a:t>Technical Papers</a:t>
            </a:r>
            <a:r>
              <a:rPr lang="zh-CN" altLang="en-US" dirty="0" smtClean="0"/>
              <a:t>）</a:t>
            </a:r>
            <a:r>
              <a:rPr lang="zh-CN" altLang="en-US" b="1" u="sng" dirty="0" smtClean="0"/>
              <a:t>超过</a:t>
            </a:r>
            <a:r>
              <a:rPr lang="en-US" altLang="zh-CN" b="1" u="sng" dirty="0" smtClean="0"/>
              <a:t>14</a:t>
            </a:r>
            <a:r>
              <a:rPr lang="zh-CN" altLang="en-US" b="1" u="sng" dirty="0" smtClean="0"/>
              <a:t>万份</a:t>
            </a:r>
            <a:r>
              <a:rPr lang="zh-CN" altLang="en-US" dirty="0" smtClean="0"/>
              <a:t>，包括</a:t>
            </a:r>
            <a:r>
              <a:rPr lang="en-US" altLang="zh-CN" dirty="0" smtClean="0"/>
              <a:t>SAE</a:t>
            </a:r>
            <a:r>
              <a:rPr lang="zh-CN" altLang="en-US" dirty="0" smtClean="0"/>
              <a:t>著名的十本高品质学术期刊的全部文章（</a:t>
            </a:r>
            <a:r>
              <a:rPr lang="en-US" altLang="zh-CN" dirty="0" smtClean="0"/>
              <a:t>Journal Articles</a:t>
            </a:r>
            <a:r>
              <a:rPr lang="zh-CN" altLang="en-US" dirty="0" smtClean="0"/>
              <a:t>），以及</a:t>
            </a:r>
            <a:r>
              <a:rPr lang="en-US" altLang="zh-CN" b="1" dirty="0" smtClean="0"/>
              <a:t>2018</a:t>
            </a:r>
            <a:r>
              <a:rPr lang="zh-CN" altLang="en-US" b="1" dirty="0" smtClean="0"/>
              <a:t>年将新增加两本新的期刊 </a:t>
            </a:r>
            <a:r>
              <a:rPr lang="en-US" altLang="zh-CN" sz="1400" b="1" i="1" dirty="0" smtClean="0">
                <a:solidFill>
                  <a:srgbClr val="FF0000"/>
                </a:solidFill>
              </a:rPr>
              <a:t>NEW</a:t>
            </a:r>
            <a:r>
              <a:rPr lang="zh-CN" altLang="en-US" dirty="0" smtClean="0"/>
              <a:t>。</a:t>
            </a:r>
            <a:endParaRPr kumimoji="0" lang="en-US" sz="1800" b="1" i="0" u="none" strike="noStrike" kern="1200" cap="none" spc="0" normalizeH="0" baseline="0" noProof="0" dirty="0" smtClean="0">
              <a:ln>
                <a:noFill/>
              </a:ln>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400"/>
              </a:spcAft>
              <a:buClrTx/>
              <a:buSzTx/>
              <a:buFont typeface="Arial" panose="020B0604020202020204" pitchFamily="34" charset="0"/>
              <a:buNone/>
              <a:defRPr/>
            </a:pPr>
            <a:endParaRPr kumimoji="0" lang="en-US" sz="1400" b="1" i="0" u="none" strike="noStrike" kern="1200" cap="none" spc="0" normalizeH="0" baseline="0" noProof="0" dirty="0">
              <a:ln>
                <a:noFill/>
              </a:ln>
              <a:effectLst/>
              <a:uLnTx/>
              <a:uFillTx/>
              <a:latin typeface="+mj-lt"/>
              <a:ea typeface="+mn-ea"/>
              <a:cs typeface="+mn-cs"/>
            </a:endParaRPr>
          </a:p>
        </p:txBody>
      </p:sp>
      <p:pic>
        <p:nvPicPr>
          <p:cNvPr id="25" name="Picture 2" descr="http://www.saedigitallibrary.org/theme/SAE/assets/images/graph.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3076" y="1828800"/>
            <a:ext cx="671334" cy="805128"/>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p:nvPr/>
        </p:nvSpPr>
        <p:spPr>
          <a:xfrm>
            <a:off x="676275" y="1181099"/>
            <a:ext cx="9137942" cy="342901"/>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1400"/>
              </a:spcAft>
              <a:buClrTx/>
              <a:buSzTx/>
              <a:buFontTx/>
              <a:buNone/>
              <a:defRPr/>
            </a:pPr>
            <a:r>
              <a:rPr kumimoji="0" lang="en-US" sz="2000" b="1" i="0" u="none" strike="noStrike" kern="1200" cap="none" spc="0" normalizeH="0" baseline="0" noProof="0" smtClean="0">
                <a:ln>
                  <a:noFill/>
                </a:ln>
                <a:solidFill>
                  <a:schemeClr val="tx1"/>
                </a:solidFill>
                <a:effectLst/>
                <a:uLnTx/>
                <a:uFillTx/>
                <a:latin typeface="+mj-lt"/>
                <a:ea typeface="+mj-ea"/>
                <a:cs typeface="+mj-cs"/>
              </a:rPr>
              <a:t>SAE </a:t>
            </a:r>
            <a:r>
              <a:rPr kumimoji="0" lang="zh-CN" altLang="en-US" sz="2000" b="1" i="0" u="none" strike="noStrike" kern="1200" cap="none" spc="0" normalizeH="0" baseline="0" noProof="0" smtClean="0">
                <a:ln>
                  <a:noFill/>
                </a:ln>
                <a:solidFill>
                  <a:schemeClr val="tx1"/>
                </a:solidFill>
                <a:effectLst/>
                <a:uLnTx/>
                <a:uFillTx/>
                <a:latin typeface="+mj-lt"/>
                <a:ea typeface="+mj-ea"/>
                <a:cs typeface="+mj-cs"/>
              </a:rPr>
              <a:t>出版物：</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590665" y="1143001"/>
            <a:ext cx="9580606" cy="3477875"/>
          </a:xfrm>
          <a:prstGeom prst="rect">
            <a:avLst/>
          </a:prstGeom>
          <a:noFill/>
        </p:spPr>
        <p:txBody>
          <a:bodyPr wrap="square" rtlCol="0">
            <a:spAutoFit/>
          </a:bodyPr>
          <a:lstStyle/>
          <a:p>
            <a:pPr lvl="0"/>
            <a:r>
              <a:rPr lang="en-US" altLang="zh-CN" sz="2000" b="1" dirty="0" smtClean="0">
                <a:cs typeface="Times New Roman" panose="02020603050405020304" pitchFamily="18" charset="0"/>
              </a:rPr>
              <a:t>SAE </a:t>
            </a:r>
            <a:r>
              <a:rPr lang="zh-CN" altLang="en-US" sz="2000" b="1" dirty="0" smtClean="0">
                <a:cs typeface="Times New Roman" panose="02020603050405020304" pitchFamily="18" charset="0"/>
              </a:rPr>
              <a:t>技术报告（</a:t>
            </a:r>
            <a:r>
              <a:rPr lang="en-US" altLang="zh-CN" sz="2000" b="1" dirty="0" smtClean="0">
                <a:cs typeface="Times New Roman" panose="02020603050405020304" pitchFamily="18" charset="0"/>
              </a:rPr>
              <a:t>Technical Papers</a:t>
            </a:r>
            <a:r>
              <a:rPr lang="zh-CN" altLang="en-US" sz="2000" b="1" dirty="0" smtClean="0">
                <a:cs typeface="Times New Roman" panose="02020603050405020304" pitchFamily="18" charset="0"/>
              </a:rPr>
              <a:t>）</a:t>
            </a:r>
            <a:endParaRPr lang="en-US" altLang="zh-CN" sz="2000" b="1" dirty="0" smtClean="0">
              <a:cs typeface="Times New Roman" panose="02020603050405020304" pitchFamily="18" charset="0"/>
            </a:endParaRPr>
          </a:p>
          <a:p>
            <a:pPr lvl="0"/>
            <a:endParaRPr lang="en-US" altLang="zh-CN" sz="2000" b="1" dirty="0" smtClean="0">
              <a:cs typeface="Times New Roman" panose="02020603050405020304" pitchFamily="18" charset="0"/>
            </a:endParaRPr>
          </a:p>
          <a:p>
            <a:pPr algn="just">
              <a:lnSpc>
                <a:spcPct val="200000"/>
              </a:lnSpc>
              <a:buFont typeface="Wingdings" panose="05000000000000000000" pitchFamily="2" charset="2"/>
              <a:buChar char="Ø"/>
            </a:pPr>
            <a:r>
              <a:rPr lang="en-US" altLang="zh-CN" dirty="0" smtClean="0">
                <a:latin typeface="+mj-lt"/>
                <a:cs typeface="Times New Roman" panose="02020603050405020304" pitchFamily="18" charset="0"/>
              </a:rPr>
              <a:t>SAE</a:t>
            </a:r>
            <a:r>
              <a:rPr lang="zh-CN" altLang="en-US" dirty="0" smtClean="0">
                <a:latin typeface="+mj-lt"/>
                <a:cs typeface="Times New Roman" panose="02020603050405020304" pitchFamily="18" charset="0"/>
              </a:rPr>
              <a:t>技术报告发表来自全球汽车专家的工程进展和创新已</a:t>
            </a:r>
            <a:r>
              <a:rPr lang="zh-CN" altLang="en-US" b="1" u="sng" dirty="0" smtClean="0">
                <a:latin typeface="+mj-lt"/>
                <a:cs typeface="Times New Roman" panose="02020603050405020304" pitchFamily="18" charset="0"/>
              </a:rPr>
              <a:t>超过</a:t>
            </a:r>
            <a:r>
              <a:rPr lang="en-US" altLang="zh-CN" b="1" u="sng" dirty="0" smtClean="0">
                <a:latin typeface="+mj-lt"/>
                <a:cs typeface="Times New Roman" panose="02020603050405020304" pitchFamily="18" charset="0"/>
              </a:rPr>
              <a:t>100</a:t>
            </a:r>
            <a:r>
              <a:rPr lang="zh-CN" altLang="en-US" b="1" u="sng" dirty="0" smtClean="0">
                <a:latin typeface="+mj-lt"/>
                <a:cs typeface="Times New Roman" panose="02020603050405020304" pitchFamily="18" charset="0"/>
              </a:rPr>
              <a:t>年</a:t>
            </a:r>
            <a:r>
              <a:rPr lang="zh-CN" altLang="en-US" dirty="0" smtClean="0">
                <a:latin typeface="+mj-lt"/>
                <a:cs typeface="Times New Roman" panose="02020603050405020304" pitchFamily="18" charset="0"/>
              </a:rPr>
              <a:t>；</a:t>
            </a:r>
            <a:endParaRPr lang="en-US" altLang="zh-CN" dirty="0" smtClean="0">
              <a:latin typeface="+mj-lt"/>
              <a:cs typeface="Times New Roman" panose="02020603050405020304" pitchFamily="18" charset="0"/>
            </a:endParaRPr>
          </a:p>
          <a:p>
            <a:pPr lvl="0" algn="just">
              <a:lnSpc>
                <a:spcPct val="200000"/>
              </a:lnSpc>
              <a:buFont typeface="Wingdings" panose="05000000000000000000" pitchFamily="2" charset="2"/>
              <a:buChar char="Ø"/>
            </a:pPr>
            <a:r>
              <a:rPr lang="zh-CN" altLang="en-US" dirty="0" smtClean="0">
                <a:latin typeface="+mj-lt"/>
                <a:cs typeface="Times New Roman" panose="02020603050405020304" pitchFamily="18" charset="0"/>
              </a:rPr>
              <a:t>由专家撰写并同行评审，涉及</a:t>
            </a:r>
            <a:r>
              <a:rPr lang="zh-CN" altLang="en-US" b="1" u="sng" dirty="0" smtClean="0">
                <a:cs typeface="Times New Roman" panose="02020603050405020304" pitchFamily="18" charset="0"/>
              </a:rPr>
              <a:t>机械工程</a:t>
            </a:r>
            <a:r>
              <a:rPr lang="zh-CN" altLang="en-US" dirty="0" smtClean="0">
                <a:cs typeface="Times New Roman" panose="02020603050405020304" pitchFamily="18" charset="0"/>
              </a:rPr>
              <a:t>、</a:t>
            </a:r>
            <a:r>
              <a:rPr lang="zh-CN" altLang="en-US" b="1" u="sng" dirty="0" smtClean="0">
                <a:cs typeface="Times New Roman" panose="02020603050405020304" pitchFamily="18" charset="0"/>
              </a:rPr>
              <a:t>汽车工业</a:t>
            </a:r>
            <a:r>
              <a:rPr lang="zh-CN" altLang="en-US" dirty="0" smtClean="0">
                <a:cs typeface="Times New Roman" panose="02020603050405020304" pitchFamily="18" charset="0"/>
              </a:rPr>
              <a:t>、</a:t>
            </a:r>
            <a:r>
              <a:rPr lang="zh-CN" altLang="en-US" b="1" u="sng" dirty="0" smtClean="0">
                <a:cs typeface="Times New Roman" panose="02020603050405020304" pitchFamily="18" charset="0"/>
              </a:rPr>
              <a:t>航空航天</a:t>
            </a:r>
            <a:r>
              <a:rPr lang="zh-CN" altLang="en-US" dirty="0" smtClean="0">
                <a:cs typeface="Times New Roman" panose="02020603050405020304" pitchFamily="18" charset="0"/>
              </a:rPr>
              <a:t>和</a:t>
            </a:r>
            <a:r>
              <a:rPr lang="zh-CN" altLang="en-US" b="1" u="sng" dirty="0" smtClean="0">
                <a:cs typeface="Times New Roman" panose="02020603050405020304" pitchFamily="18" charset="0"/>
              </a:rPr>
              <a:t>商用车</a:t>
            </a:r>
            <a:r>
              <a:rPr lang="zh-CN" altLang="en-US" dirty="0" smtClean="0">
                <a:cs typeface="Times New Roman" panose="02020603050405020304" pitchFamily="18" charset="0"/>
              </a:rPr>
              <a:t>领域</a:t>
            </a:r>
            <a:r>
              <a:rPr lang="zh-CN" altLang="en-US" dirty="0" smtClean="0">
                <a:latin typeface="+mj-lt"/>
                <a:cs typeface="Times New Roman" panose="02020603050405020304" pitchFamily="18" charset="0"/>
              </a:rPr>
              <a:t>；</a:t>
            </a:r>
            <a:endParaRPr lang="en-US" altLang="zh-CN" dirty="0" smtClean="0">
              <a:latin typeface="+mj-lt"/>
              <a:cs typeface="Times New Roman" panose="02020603050405020304" pitchFamily="18" charset="0"/>
            </a:endParaRPr>
          </a:p>
          <a:p>
            <a:pPr algn="just">
              <a:lnSpc>
                <a:spcPct val="200000"/>
              </a:lnSpc>
              <a:buFont typeface="Wingdings" panose="05000000000000000000" pitchFamily="2" charset="2"/>
              <a:buChar char="Ø"/>
            </a:pPr>
            <a:r>
              <a:rPr lang="zh-CN" altLang="en-US" dirty="0" smtClean="0">
                <a:latin typeface="+mj-lt"/>
                <a:cs typeface="Times New Roman" panose="02020603050405020304" pitchFamily="18" charset="0"/>
              </a:rPr>
              <a:t>包括</a:t>
            </a:r>
            <a:r>
              <a:rPr lang="zh-CN" altLang="en-US" b="1" u="sng" dirty="0" smtClean="0">
                <a:latin typeface="+mj-lt"/>
                <a:cs typeface="Times New Roman" panose="02020603050405020304" pitchFamily="18" charset="0"/>
              </a:rPr>
              <a:t>测试结果</a:t>
            </a:r>
            <a:r>
              <a:rPr lang="zh-CN" altLang="en-US" dirty="0" smtClean="0">
                <a:latin typeface="+mj-lt"/>
                <a:cs typeface="Times New Roman" panose="02020603050405020304" pitchFamily="18" charset="0"/>
              </a:rPr>
              <a:t>、</a:t>
            </a:r>
            <a:r>
              <a:rPr lang="zh-CN" altLang="en-US" b="1" u="sng" dirty="0" smtClean="0">
                <a:latin typeface="+mj-lt"/>
                <a:cs typeface="Times New Roman" panose="02020603050405020304" pitchFamily="18" charset="0"/>
              </a:rPr>
              <a:t>比较研究</a:t>
            </a:r>
            <a:r>
              <a:rPr lang="zh-CN" altLang="en-US" dirty="0" smtClean="0">
                <a:latin typeface="+mj-lt"/>
                <a:cs typeface="Times New Roman" panose="02020603050405020304" pitchFamily="18" charset="0"/>
              </a:rPr>
              <a:t>、</a:t>
            </a:r>
            <a:r>
              <a:rPr lang="zh-CN" altLang="en-US" b="1" u="sng" dirty="0" smtClean="0">
                <a:latin typeface="+mj-lt"/>
                <a:cs typeface="Times New Roman" panose="02020603050405020304" pitchFamily="18" charset="0"/>
              </a:rPr>
              <a:t>方法论</a:t>
            </a:r>
            <a:r>
              <a:rPr lang="zh-CN" altLang="en-US" dirty="0" smtClean="0">
                <a:latin typeface="+mj-lt"/>
                <a:cs typeface="Times New Roman" panose="02020603050405020304" pitchFamily="18" charset="0"/>
              </a:rPr>
              <a:t>、</a:t>
            </a:r>
            <a:r>
              <a:rPr lang="zh-CN" altLang="en-US" b="1" u="sng" dirty="0" smtClean="0">
                <a:latin typeface="+mj-lt"/>
                <a:cs typeface="Times New Roman" panose="02020603050405020304" pitchFamily="18" charset="0"/>
              </a:rPr>
              <a:t>案例研究</a:t>
            </a:r>
            <a:r>
              <a:rPr lang="zh-CN" altLang="en-US" dirty="0" smtClean="0">
                <a:latin typeface="+mj-lt"/>
                <a:cs typeface="Times New Roman" panose="02020603050405020304" pitchFamily="18" charset="0"/>
              </a:rPr>
              <a:t>、</a:t>
            </a:r>
            <a:r>
              <a:rPr lang="zh-CN" altLang="en-US" b="1" u="sng" dirty="0" smtClean="0">
                <a:latin typeface="+mj-lt"/>
                <a:cs typeface="Times New Roman" panose="02020603050405020304" pitchFamily="18" charset="0"/>
              </a:rPr>
              <a:t>最佳实践</a:t>
            </a:r>
            <a:r>
              <a:rPr lang="zh-CN" altLang="en-US" dirty="0" smtClean="0">
                <a:latin typeface="+mj-lt"/>
                <a:cs typeface="Times New Roman" panose="02020603050405020304" pitchFamily="18" charset="0"/>
              </a:rPr>
              <a:t>以及更多其他内容；</a:t>
            </a:r>
            <a:endParaRPr lang="en-US" altLang="zh-CN" dirty="0" smtClean="0">
              <a:latin typeface="+mj-lt"/>
              <a:cs typeface="Times New Roman" panose="02020603050405020304" pitchFamily="18" charset="0"/>
            </a:endParaRPr>
          </a:p>
          <a:p>
            <a:pPr algn="just">
              <a:lnSpc>
                <a:spcPct val="200000"/>
              </a:lnSpc>
              <a:buFont typeface="Wingdings" panose="05000000000000000000" pitchFamily="2" charset="2"/>
              <a:buChar char="Ø"/>
            </a:pPr>
            <a:r>
              <a:rPr lang="zh-CN" altLang="en-US" dirty="0" smtClean="0">
                <a:latin typeface="+mj-lt"/>
                <a:cs typeface="Times New Roman" panose="02020603050405020304" pitchFamily="18" charset="0"/>
              </a:rPr>
              <a:t>收录</a:t>
            </a:r>
            <a:r>
              <a:rPr lang="en-US" altLang="zh-CN" dirty="0" smtClean="0">
                <a:latin typeface="+mj-lt"/>
                <a:cs typeface="Times New Roman" panose="02020603050405020304" pitchFamily="18" charset="0"/>
              </a:rPr>
              <a:t>1906</a:t>
            </a:r>
            <a:r>
              <a:rPr lang="zh-CN" altLang="en-US" dirty="0" smtClean="0">
                <a:latin typeface="+mj-lt"/>
                <a:cs typeface="Times New Roman" panose="02020603050405020304" pitchFamily="18" charset="0"/>
              </a:rPr>
              <a:t>年以来的技术报告</a:t>
            </a:r>
            <a:r>
              <a:rPr lang="zh-CN" altLang="en-US" b="1" u="sng" dirty="0" smtClean="0">
                <a:latin typeface="+mj-lt"/>
                <a:cs typeface="Times New Roman" panose="02020603050405020304" pitchFamily="18" charset="0"/>
              </a:rPr>
              <a:t>超过</a:t>
            </a:r>
            <a:r>
              <a:rPr lang="en-US" altLang="zh-CN" b="1" u="sng" dirty="0" smtClean="0">
                <a:latin typeface="+mj-lt"/>
                <a:cs typeface="Times New Roman" panose="02020603050405020304" pitchFamily="18" charset="0"/>
              </a:rPr>
              <a:t>14</a:t>
            </a:r>
            <a:r>
              <a:rPr lang="zh-CN" altLang="en-US" b="1" u="sng" dirty="0" smtClean="0">
                <a:latin typeface="+mj-lt"/>
                <a:cs typeface="Times New Roman" panose="02020603050405020304" pitchFamily="18" charset="0"/>
              </a:rPr>
              <a:t>万份</a:t>
            </a:r>
            <a:r>
              <a:rPr lang="zh-CN" altLang="en-US" dirty="0" smtClean="0">
                <a:latin typeface="+mj-lt"/>
                <a:cs typeface="Times New Roman" panose="02020603050405020304" pitchFamily="18" charset="0"/>
              </a:rPr>
              <a:t>，</a:t>
            </a:r>
            <a:r>
              <a:rPr lang="zh-CN" altLang="en-US" dirty="0" smtClean="0"/>
              <a:t>包括</a:t>
            </a:r>
            <a:r>
              <a:rPr lang="en-US" altLang="zh-CN" dirty="0" smtClean="0"/>
              <a:t>SAE</a:t>
            </a:r>
            <a:r>
              <a:rPr lang="zh-CN" altLang="en-US" dirty="0" smtClean="0"/>
              <a:t>著名的十本高品质学术期刊的全部文章（</a:t>
            </a:r>
            <a:r>
              <a:rPr lang="en-US" altLang="zh-CN" dirty="0" smtClean="0"/>
              <a:t>Journal Articles</a:t>
            </a:r>
            <a:r>
              <a:rPr lang="zh-CN" altLang="en-US" dirty="0" smtClean="0"/>
              <a:t>），以及</a:t>
            </a:r>
            <a:r>
              <a:rPr lang="en-US" altLang="zh-CN" b="1" dirty="0" smtClean="0"/>
              <a:t>2018</a:t>
            </a:r>
            <a:r>
              <a:rPr lang="zh-CN" altLang="en-US" b="1" dirty="0" smtClean="0"/>
              <a:t>年将新增加两本新的期刊 </a:t>
            </a:r>
            <a:r>
              <a:rPr lang="en-US" altLang="zh-CN" sz="1400" b="1" i="1" dirty="0" smtClean="0">
                <a:solidFill>
                  <a:srgbClr val="FF0000"/>
                </a:solidFill>
              </a:rPr>
              <a:t>NEW</a:t>
            </a:r>
            <a:r>
              <a:rPr lang="zh-CN" altLang="en-US" dirty="0" smtClean="0"/>
              <a:t>。</a:t>
            </a:r>
            <a:endParaRPr lang="en-US" altLang="zh-CN" dirty="0" smtClean="0">
              <a:latin typeface="+mj-lt"/>
              <a:cs typeface="Times New Roman" panose="02020603050405020304" pitchFamily="18" charset="0"/>
            </a:endParaRPr>
          </a:p>
        </p:txBody>
      </p:sp>
      <p:pic>
        <p:nvPicPr>
          <p:cNvPr id="11" name="Picture 4" descr="5A"/>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7200900" y="4876801"/>
            <a:ext cx="2790349" cy="1230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SAE\SAE 产品资料\SAE 英文资料、图片、Word版\SAE 图片\20140127_162749_003.jpg"/>
          <p:cNvPicPr>
            <a:picLocks noChangeAspect="1" noChangeArrowheads="1"/>
          </p:cNvPicPr>
          <p:nvPr/>
        </p:nvPicPr>
        <p:blipFill>
          <a:blip r:embed="rId2" cstate="email"/>
          <a:srcRect/>
          <a:stretch>
            <a:fillRect/>
          </a:stretch>
        </p:blipFill>
        <p:spPr bwMode="auto">
          <a:xfrm>
            <a:off x="900113" y="4876800"/>
            <a:ext cx="2738931" cy="1295400"/>
          </a:xfrm>
          <a:prstGeom prst="rect">
            <a:avLst/>
          </a:prstGeom>
          <a:noFill/>
        </p:spPr>
      </p:pic>
      <p:pic>
        <p:nvPicPr>
          <p:cNvPr id="6148" name="Picture 4" descr="c:\users\igroup\appdata\roaming\360se6\User Data\temp\14083_21771.jpg"/>
          <p:cNvPicPr>
            <a:picLocks noChangeAspect="1" noChangeArrowheads="1"/>
          </p:cNvPicPr>
          <p:nvPr/>
        </p:nvPicPr>
        <p:blipFill>
          <a:blip r:embed="rId3" cstate="email"/>
          <a:srcRect/>
          <a:stretch>
            <a:fillRect/>
          </a:stretch>
        </p:blipFill>
        <p:spPr bwMode="auto">
          <a:xfrm>
            <a:off x="4050506" y="4649086"/>
            <a:ext cx="2610326" cy="14817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5A2E38E-3676-4AC9-AE40-117CF2D4B3AC}" type="slidenum">
              <a:rPr lang="en-US" smtClean="0"/>
            </a:fld>
            <a:endParaRPr lang="en-US" dirty="0"/>
          </a:p>
        </p:txBody>
      </p:sp>
      <p:sp>
        <p:nvSpPr>
          <p:cNvPr id="7" name="Title 4"/>
          <p:cNvSpPr txBox="1"/>
          <p:nvPr/>
        </p:nvSpPr>
        <p:spPr>
          <a:xfrm>
            <a:off x="540068" y="182880"/>
            <a:ext cx="9721215" cy="670560"/>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mj-lt"/>
                <a:ea typeface="+mj-ea"/>
                <a:cs typeface="+mj-cs"/>
              </a:rPr>
              <a:t>数字图书馆介绍</a:t>
            </a: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p:cNvSpPr txBox="1"/>
          <p:nvPr/>
        </p:nvSpPr>
        <p:spPr>
          <a:xfrm>
            <a:off x="590665" y="1143000"/>
            <a:ext cx="9490595" cy="1831271"/>
          </a:xfrm>
          <a:prstGeom prst="rect">
            <a:avLst/>
          </a:prstGeom>
          <a:noFill/>
        </p:spPr>
        <p:txBody>
          <a:bodyPr wrap="square" rtlCol="0">
            <a:spAutoFit/>
          </a:bodyPr>
          <a:lstStyle/>
          <a:p>
            <a:pPr lvl="0"/>
            <a:r>
              <a:rPr lang="en-US" altLang="zh-CN" sz="2000" b="1" dirty="0" smtClean="0">
                <a:cs typeface="Times New Roman" panose="02020603050405020304" pitchFamily="18" charset="0"/>
              </a:rPr>
              <a:t>SAE </a:t>
            </a:r>
            <a:r>
              <a:rPr lang="zh-CN" altLang="en-US" sz="2000" b="1" dirty="0" smtClean="0">
                <a:cs typeface="Times New Roman" panose="02020603050405020304" pitchFamily="18" charset="0"/>
              </a:rPr>
              <a:t>技术报告（</a:t>
            </a:r>
            <a:r>
              <a:rPr lang="en-US" altLang="zh-CN" sz="2000" b="1" dirty="0" smtClean="0">
                <a:cs typeface="Times New Roman" panose="02020603050405020304" pitchFamily="18" charset="0"/>
              </a:rPr>
              <a:t>Technical Papers</a:t>
            </a:r>
            <a:r>
              <a:rPr lang="zh-CN" altLang="en-US" sz="2000" b="1" dirty="0" smtClean="0">
                <a:cs typeface="Times New Roman" panose="02020603050405020304" pitchFamily="18" charset="0"/>
              </a:rPr>
              <a:t>）</a:t>
            </a:r>
            <a:endParaRPr lang="en-US" altLang="zh-CN" sz="2000" b="1" dirty="0" smtClean="0">
              <a:cs typeface="Times New Roman" panose="02020603050405020304" pitchFamily="18" charset="0"/>
            </a:endParaRPr>
          </a:p>
          <a:p>
            <a:pPr lvl="0"/>
            <a:endParaRPr lang="en-US" altLang="zh-CN" sz="1200" b="1" dirty="0" smtClean="0">
              <a:cs typeface="Times New Roman" panose="02020603050405020304" pitchFamily="18" charset="0"/>
            </a:endParaRPr>
          </a:p>
          <a:p>
            <a:pPr algn="just">
              <a:lnSpc>
                <a:spcPct val="150000"/>
              </a:lnSpc>
            </a:pPr>
            <a:r>
              <a:rPr lang="zh-CN" altLang="en-US" dirty="0" smtClean="0">
                <a:cs typeface="Times New Roman" panose="02020603050405020304" pitchFamily="18" charset="0"/>
              </a:rPr>
              <a:t>会议来源：</a:t>
            </a:r>
            <a:r>
              <a:rPr lang="en-US" altLang="zh-CN" dirty="0" smtClean="0">
                <a:cs typeface="Times New Roman" panose="02020603050405020304" pitchFamily="18" charset="0"/>
              </a:rPr>
              <a:t>1906</a:t>
            </a:r>
            <a:r>
              <a:rPr lang="zh-CN" altLang="en-US" dirty="0" smtClean="0">
                <a:cs typeface="Times New Roman" panose="02020603050405020304" pitchFamily="18" charset="0"/>
              </a:rPr>
              <a:t>年以来</a:t>
            </a:r>
            <a:r>
              <a:rPr lang="en-US" altLang="zh-CN" dirty="0" smtClean="0">
                <a:cs typeface="Times New Roman" panose="02020603050405020304" pitchFamily="18" charset="0"/>
              </a:rPr>
              <a:t>SAE</a:t>
            </a:r>
            <a:r>
              <a:rPr lang="zh-CN" altLang="en-US" dirty="0" smtClean="0">
                <a:cs typeface="Times New Roman" panose="02020603050405020304" pitchFamily="18" charset="0"/>
              </a:rPr>
              <a:t>独立或合作组织的全球</a:t>
            </a:r>
            <a:r>
              <a:rPr lang="en-US" altLang="zh-CN" dirty="0" smtClean="0">
                <a:cs typeface="Times New Roman" panose="02020603050405020304" pitchFamily="18" charset="0"/>
              </a:rPr>
              <a:t>/</a:t>
            </a:r>
            <a:r>
              <a:rPr lang="zh-CN" altLang="en-US" dirty="0" smtClean="0">
                <a:cs typeface="Times New Roman" panose="02020603050405020304" pitchFamily="18" charset="0"/>
              </a:rPr>
              <a:t>区域会议、展览、论坛和研讨会等，会上发布的最新技术成果收录于其数据库的技术报告部分。目前，随着我国科学技术的飞速进步发展，</a:t>
            </a:r>
            <a:r>
              <a:rPr lang="en-US" altLang="zh-CN" dirty="0" smtClean="0">
                <a:cs typeface="Times New Roman" panose="02020603050405020304" pitchFamily="18" charset="0"/>
              </a:rPr>
              <a:t>SAE</a:t>
            </a:r>
            <a:r>
              <a:rPr lang="zh-CN" altLang="en-US" dirty="0" smtClean="0">
                <a:cs typeface="Times New Roman" panose="02020603050405020304" pitchFamily="18" charset="0"/>
              </a:rPr>
              <a:t>越来越多的会议项目在我国合作举办。</a:t>
            </a:r>
            <a:endParaRPr lang="en-US" altLang="zh-CN" dirty="0" smtClean="0">
              <a:latin typeface="+mj-lt"/>
              <a:cs typeface="Times New Roman" panose="02020603050405020304" pitchFamily="18" charset="0"/>
            </a:endParaRPr>
          </a:p>
        </p:txBody>
      </p:sp>
      <p:sp>
        <p:nvSpPr>
          <p:cNvPr id="10" name="圆角矩形 9"/>
          <p:cNvSpPr/>
          <p:nvPr/>
        </p:nvSpPr>
        <p:spPr>
          <a:xfrm>
            <a:off x="523057" y="3200400"/>
            <a:ext cx="9738225" cy="3276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spcAft>
                <a:spcPts val="1200"/>
              </a:spcAft>
            </a:pPr>
            <a:r>
              <a:rPr lang="zh-CN" altLang="en-US" dirty="0" smtClean="0"/>
              <a:t>例如：</a:t>
            </a:r>
            <a:r>
              <a:rPr lang="en-US" altLang="zh-CN" dirty="0" smtClean="0"/>
              <a:t>SAE 2016 </a:t>
            </a:r>
            <a:r>
              <a:rPr lang="zh-CN" altLang="en-US" dirty="0" smtClean="0"/>
              <a:t>新能源汽车技术论坛 （上海举办）、</a:t>
            </a:r>
            <a:r>
              <a:rPr lang="en-US" altLang="zh-CN" dirty="0" smtClean="0"/>
              <a:t>SAE-</a:t>
            </a:r>
            <a:r>
              <a:rPr lang="zh-CN" altLang="en-US" dirty="0" smtClean="0"/>
              <a:t>同济 </a:t>
            </a:r>
            <a:r>
              <a:rPr lang="en-US" altLang="zh-CN" dirty="0" smtClean="0"/>
              <a:t>2016 </a:t>
            </a:r>
            <a:r>
              <a:rPr lang="zh-CN" altLang="en-US" dirty="0" smtClean="0"/>
              <a:t>智能汽车驾驶技术研讨会 （上海举办），</a:t>
            </a:r>
            <a:r>
              <a:rPr lang="en-US" altLang="zh-CN" dirty="0" smtClean="0"/>
              <a:t>SAE 2016 </a:t>
            </a:r>
            <a:r>
              <a:rPr lang="zh-CN" altLang="en-US" dirty="0" smtClean="0"/>
              <a:t>航空技术论坛 </a:t>
            </a:r>
            <a:r>
              <a:rPr lang="en-US" altLang="zh-CN" dirty="0" smtClean="0"/>
              <a:t>– </a:t>
            </a:r>
            <a:r>
              <a:rPr lang="zh-CN" altLang="en-US" dirty="0" smtClean="0"/>
              <a:t>中国商飞；</a:t>
            </a:r>
            <a:endParaRPr lang="en-US" altLang="zh-CN" dirty="0" smtClean="0"/>
          </a:p>
          <a:p>
            <a:pPr>
              <a:lnSpc>
                <a:spcPct val="150000"/>
              </a:lnSpc>
            </a:pPr>
            <a:r>
              <a:rPr lang="zh-CN" altLang="en-US" dirty="0" smtClean="0"/>
              <a:t>此外，</a:t>
            </a:r>
            <a:r>
              <a:rPr lang="en-US" altLang="zh-CN" dirty="0" smtClean="0"/>
              <a:t>SAE</a:t>
            </a:r>
            <a:r>
              <a:rPr lang="zh-CN" altLang="en-US" dirty="0" smtClean="0"/>
              <a:t>历年的全球汽车年会与展览、增强现实与虚拟现实</a:t>
            </a:r>
            <a:r>
              <a:rPr lang="en-US" altLang="zh-CN" dirty="0" smtClean="0"/>
              <a:t>(AR/VR) </a:t>
            </a:r>
            <a:r>
              <a:rPr lang="zh-CN" altLang="en-US" dirty="0" smtClean="0"/>
              <a:t>技术研讨会、高效内燃机技术研讨会、汽车电气化与智能化技术论坛、航空年会与展览会、全球航空技术年会与展览、大型船只排放控制技术研讨会、热能管理系统技术研讨会等，会上最新技术成果，皆收录于</a:t>
            </a:r>
            <a:r>
              <a:rPr lang="en-US" altLang="zh-CN" dirty="0" smtClean="0"/>
              <a:t>SAE</a:t>
            </a:r>
            <a:r>
              <a:rPr lang="zh-CN" altLang="en-US" dirty="0" smtClean="0"/>
              <a:t>技术报告。</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_sae_16X9_v2-01">
  <a:themeElements>
    <a:clrScheme name="SAE_ppt_130415">
      <a:dk1>
        <a:sysClr val="windowText" lastClr="000000"/>
      </a:dk1>
      <a:lt1>
        <a:sysClr val="window" lastClr="FFFFFF"/>
      </a:lt1>
      <a:dk2>
        <a:srgbClr val="616265"/>
      </a:dk2>
      <a:lt2>
        <a:srgbClr val="CACAC8"/>
      </a:lt2>
      <a:accent1>
        <a:srgbClr val="01A0E9"/>
      </a:accent1>
      <a:accent2>
        <a:srgbClr val="005195"/>
      </a:accent2>
      <a:accent3>
        <a:srgbClr val="2EB135"/>
      </a:accent3>
      <a:accent4>
        <a:srgbClr val="FFB201"/>
      </a:accent4>
      <a:accent5>
        <a:srgbClr val="EA7125"/>
      </a:accent5>
      <a:accent6>
        <a:srgbClr val="DC291E"/>
      </a:accent6>
      <a:hlink>
        <a:srgbClr val="005195"/>
      </a:hlink>
      <a:folHlink>
        <a:srgbClr val="01A0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int_sae_16X9_v2-01</Template>
  <TotalTime>0</TotalTime>
  <Words>7798</Words>
  <Application>WPS 演示</Application>
  <PresentationFormat>自定义</PresentationFormat>
  <Paragraphs>696</Paragraphs>
  <Slides>42</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42</vt:i4>
      </vt:variant>
    </vt:vector>
  </HeadingPairs>
  <TitlesOfParts>
    <vt:vector size="55" baseType="lpstr">
      <vt:lpstr>Arial</vt:lpstr>
      <vt:lpstr>宋体</vt:lpstr>
      <vt:lpstr>Wingdings</vt:lpstr>
      <vt:lpstr>Verdana</vt:lpstr>
      <vt:lpstr>Arial</vt:lpstr>
      <vt:lpstr>Times New Roman</vt:lpstr>
      <vt:lpstr>黑体</vt:lpstr>
      <vt:lpstr>微软雅黑</vt:lpstr>
      <vt:lpstr>Arial Unicode MS</vt:lpstr>
      <vt:lpstr>Calibri</vt:lpstr>
      <vt:lpstr>Verdana</vt:lpstr>
      <vt:lpstr>int_sae_16X9_v2-01</vt:lpstr>
      <vt:lpstr>Custom Design</vt:lpstr>
      <vt:lpstr>目录</vt:lpstr>
      <vt:lpstr>出版社介绍</vt:lpstr>
      <vt:lpstr>        SAE 数字图书馆收录了SAE 独立出版以及合作出版的 技术报告、学术期刊文章、标准、电子图书、杂志等，总计超过 22 万份文献，是全球机动工程师所必备的、权威的技术信息资源。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数据库主页： 全新开放式平台，主页简洁界面</vt:lpstr>
      <vt:lpstr>数据库主页： 全新开放式平台，主页简洁界面</vt:lpstr>
      <vt:lpstr>浏览： 按主题/ 电子书/ 会议/ 期刊/ 委员会/ 正在开发内容</vt:lpstr>
      <vt:lpstr>浏览： 按期刊</vt:lpstr>
      <vt:lpstr>浏览： 按期刊</vt:lpstr>
      <vt:lpstr>浏览： 按主题</vt:lpstr>
      <vt:lpstr>浏览： 按会议</vt:lpstr>
      <vt:lpstr>快速检索 &amp; 检索提示</vt:lpstr>
      <vt:lpstr>高级检索 &amp; 过滤条件</vt:lpstr>
      <vt:lpstr>高级检索 &amp; 过滤条件</vt:lpstr>
      <vt:lpstr>技术报告页面  </vt:lpstr>
      <vt:lpstr>技术报告页面：EXPORT  </vt:lpstr>
      <vt:lpstr>标准： Revisions &amp; Redlines </vt:lpstr>
      <vt:lpstr>标准： Revisions &amp; Redlines </vt:lpstr>
      <vt:lpstr>标准： 2D / 3D Parts </vt:lpstr>
      <vt:lpstr>标准： 2D / 3D Parts </vt:lpstr>
      <vt:lpstr>标准： 2D / 3D Parts </vt:lpstr>
      <vt:lpstr>标准： 2D / 3D Parts </vt:lpstr>
      <vt:lpstr>电子书： Summary &amp; Details</vt:lpstr>
      <vt:lpstr>个人账户:  DASHBOARD</vt:lpstr>
      <vt:lpstr>个人账户:  DASHBOARD</vt:lpstr>
      <vt:lpstr>个人账户:  DASHBOARD</vt:lpstr>
      <vt:lpstr>个人账户:  DASHBOARD – Saved Searches  </vt:lpstr>
      <vt:lpstr>帮助信息:  HELP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SAE Blue,  Arial Bold 21pt on one or two lines</dc:title>
  <dc:creator>Tom</dc:creator>
  <cp:lastModifiedBy>虹霄</cp:lastModifiedBy>
  <cp:revision>733</cp:revision>
  <dcterms:created xsi:type="dcterms:W3CDTF">2013-05-16T21:51:00Z</dcterms:created>
  <dcterms:modified xsi:type="dcterms:W3CDTF">2018-05-25T06:19:59Z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